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19"/>
  </p:notesMasterIdLst>
  <p:sldIdLst>
    <p:sldId id="256" r:id="rId2"/>
    <p:sldId id="257" r:id="rId3"/>
    <p:sldId id="296" r:id="rId4"/>
    <p:sldId id="258" r:id="rId5"/>
    <p:sldId id="259" r:id="rId6"/>
    <p:sldId id="260" r:id="rId7"/>
    <p:sldId id="262" r:id="rId8"/>
    <p:sldId id="265" r:id="rId9"/>
    <p:sldId id="263" r:id="rId10"/>
    <p:sldId id="299" r:id="rId11"/>
    <p:sldId id="266" r:id="rId12"/>
    <p:sldId id="264" r:id="rId13"/>
    <p:sldId id="300" r:id="rId14"/>
    <p:sldId id="267" r:id="rId15"/>
    <p:sldId id="268" r:id="rId16"/>
    <p:sldId id="293" r:id="rId17"/>
    <p:sldId id="294" r:id="rId18"/>
  </p:sldIdLst>
  <p:sldSz cx="9144000" cy="5143500" type="screen16x9"/>
  <p:notesSz cx="6858000" cy="9144000"/>
  <p:embeddedFontLs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ExtraBold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bold r:id="rId33"/>
      <p:italic r:id="rId34"/>
      <p:boldItalic r:id="rId35"/>
    </p:embeddedFont>
    <p:embeddedFont>
      <p:font typeface="Oswald" pitchFamily="2" charset="77"/>
      <p:regular r:id="rId36"/>
      <p:bold r:id="rId37"/>
    </p:embeddedFont>
    <p:embeddedFont>
      <p:font typeface="Times" panose="02020703060505090304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8"/>
    <p:restoredTop sz="94640"/>
  </p:normalViewPr>
  <p:slideViewPr>
    <p:cSldViewPr snapToGrid="0">
      <p:cViewPr>
        <p:scale>
          <a:sx n="128" d="100"/>
          <a:sy n="128" d="100"/>
        </p:scale>
        <p:origin x="1104" y="6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microsoft.com/office/2016/11/relationships/changesInfo" Target="changesInfos/changesInfo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Musthafa Rafi" userId="25504536921_tp_box_2" providerId="OAuth2" clId="{7E89BC29-94B3-914D-818F-CD092A4689EF}"/>
    <pc:docChg chg="modSld">
      <pc:chgData name="Mohammed Musthafa Rafi" userId="25504536921_tp_box_2" providerId="OAuth2" clId="{7E89BC29-94B3-914D-818F-CD092A4689EF}" dt="2024-12-12T06:04:37.026" v="1" actId="14100"/>
      <pc:docMkLst>
        <pc:docMk/>
      </pc:docMkLst>
      <pc:sldChg chg="modSp mod">
        <pc:chgData name="Mohammed Musthafa Rafi" userId="25504536921_tp_box_2" providerId="OAuth2" clId="{7E89BC29-94B3-914D-818F-CD092A4689EF}" dt="2024-12-12T06:04:28.701" v="0" actId="14100"/>
        <pc:sldMkLst>
          <pc:docMk/>
          <pc:sldMk cId="0" sldId="256"/>
        </pc:sldMkLst>
        <pc:spChg chg="mod">
          <ac:chgData name="Mohammed Musthafa Rafi" userId="25504536921_tp_box_2" providerId="OAuth2" clId="{7E89BC29-94B3-914D-818F-CD092A4689EF}" dt="2024-12-12T06:04:28.701" v="0" actId="14100"/>
          <ac:spMkLst>
            <pc:docMk/>
            <pc:sldMk cId="0" sldId="256"/>
            <ac:spMk id="39" creationId="{00000000-0000-0000-0000-000000000000}"/>
          </ac:spMkLst>
        </pc:spChg>
      </pc:sldChg>
      <pc:sldChg chg="modSp mod">
        <pc:chgData name="Mohammed Musthafa Rafi" userId="25504536921_tp_box_2" providerId="OAuth2" clId="{7E89BC29-94B3-914D-818F-CD092A4689EF}" dt="2024-12-12T06:04:37.026" v="1" actId="14100"/>
        <pc:sldMkLst>
          <pc:docMk/>
          <pc:sldMk cId="0" sldId="257"/>
        </pc:sldMkLst>
        <pc:spChg chg="mod">
          <ac:chgData name="Mohammed Musthafa Rafi" userId="25504536921_tp_box_2" providerId="OAuth2" clId="{7E89BC29-94B3-914D-818F-CD092A4689EF}" dt="2024-12-12T06:04:37.026" v="1" actId="14100"/>
          <ac:spMkLst>
            <pc:docMk/>
            <pc:sldMk cId="0" sldId="257"/>
            <ac:spMk id="50" creationId="{00000000-0000-0000-0000-000000000000}"/>
          </ac:spMkLst>
        </pc:spChg>
      </pc:sldChg>
    </pc:docChg>
  </pc:docChgLst>
  <pc:docChgLst>
    <pc:chgData name="Mohammed Musthafa Rafi" userId="25504536921_tp_box_2" providerId="OAuth2" clId="{0F394486-126C-A848-8A9D-C0C973D8F6D0}"/>
    <pc:docChg chg="addSld delSld modSld">
      <pc:chgData name="Mohammed Musthafa Rafi" userId="25504536921_tp_box_2" providerId="OAuth2" clId="{0F394486-126C-A848-8A9D-C0C973D8F6D0}" dt="2024-12-12T19:12:02.035" v="11" actId="1036"/>
      <pc:docMkLst>
        <pc:docMk/>
      </pc:docMkLst>
      <pc:sldChg chg="modSp mod">
        <pc:chgData name="Mohammed Musthafa Rafi" userId="25504536921_tp_box_2" providerId="OAuth2" clId="{0F394486-126C-A848-8A9D-C0C973D8F6D0}" dt="2024-12-12T19:12:02.035" v="11" actId="1036"/>
        <pc:sldMkLst>
          <pc:docMk/>
          <pc:sldMk cId="0" sldId="265"/>
        </pc:sldMkLst>
        <pc:picChg chg="mod">
          <ac:chgData name="Mohammed Musthafa Rafi" userId="25504536921_tp_box_2" providerId="OAuth2" clId="{0F394486-126C-A848-8A9D-C0C973D8F6D0}" dt="2024-12-12T19:12:02.035" v="11" actId="1036"/>
          <ac:picMkLst>
            <pc:docMk/>
            <pc:sldMk cId="0" sldId="265"/>
            <ac:picMk id="16" creationId="{5026A513-33C9-0601-E2C5-F730170BB2C2}"/>
          </ac:picMkLst>
        </pc:picChg>
      </pc:sldChg>
      <pc:sldChg chg="modSp mod">
        <pc:chgData name="Mohammed Musthafa Rafi" userId="25504536921_tp_box_2" providerId="OAuth2" clId="{0F394486-126C-A848-8A9D-C0C973D8F6D0}" dt="2024-12-12T18:41:11.504" v="8" actId="20577"/>
        <pc:sldMkLst>
          <pc:docMk/>
          <pc:sldMk cId="1343766814" sldId="296"/>
        </pc:sldMkLst>
        <pc:spChg chg="mod">
          <ac:chgData name="Mohammed Musthafa Rafi" userId="25504536921_tp_box_2" providerId="OAuth2" clId="{0F394486-126C-A848-8A9D-C0C973D8F6D0}" dt="2024-12-12T18:41:11.504" v="8" actId="20577"/>
          <ac:spMkLst>
            <pc:docMk/>
            <pc:sldMk cId="1343766814" sldId="296"/>
            <ac:spMk id="61" creationId="{700ADA3B-582B-6D46-056F-57A152B3387C}"/>
          </ac:spMkLst>
        </pc:spChg>
      </pc:sldChg>
      <pc:sldChg chg="new del">
        <pc:chgData name="Mohammed Musthafa Rafi" userId="25504536921_tp_box_2" providerId="OAuth2" clId="{0F394486-126C-A848-8A9D-C0C973D8F6D0}" dt="2024-12-12T18:43:15.600" v="10" actId="2696"/>
        <pc:sldMkLst>
          <pc:docMk/>
          <pc:sldMk cId="2467771183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13994ee2a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g313994ee2a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0D8504C-F688-86A7-16E0-F1750A89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3994ee2aa_0_78:notes">
            <a:extLst>
              <a:ext uri="{FF2B5EF4-FFF2-40B4-BE49-F238E27FC236}">
                <a16:creationId xmlns:a16="http://schemas.microsoft.com/office/drawing/2014/main" id="{BF7C5000-7716-2A96-E495-EA3807304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3994ee2aa_0_78:notes">
            <a:extLst>
              <a:ext uri="{FF2B5EF4-FFF2-40B4-BE49-F238E27FC236}">
                <a16:creationId xmlns:a16="http://schemas.microsoft.com/office/drawing/2014/main" id="{E313E257-B58F-E252-5D3A-7BE6F9B0D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572806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3994ee2a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3994ee2a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3994ee2a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3994ee2a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7BF5060-1CC9-BBC1-7A2D-1A8B8C92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3994ee2aa_0_94:notes">
            <a:extLst>
              <a:ext uri="{FF2B5EF4-FFF2-40B4-BE49-F238E27FC236}">
                <a16:creationId xmlns:a16="http://schemas.microsoft.com/office/drawing/2014/main" id="{3350C955-F53A-96D1-D7C8-2A10FD92D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3994ee2aa_0_94:notes">
            <a:extLst>
              <a:ext uri="{FF2B5EF4-FFF2-40B4-BE49-F238E27FC236}">
                <a16:creationId xmlns:a16="http://schemas.microsoft.com/office/drawing/2014/main" id="{A3A27AF2-D132-4DF2-E470-78F944EC6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599967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3994ee2a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3994ee2a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3994ee2a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3994ee2a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a3a09a36a_2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a3a09a36a_2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d22f2241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d22f22412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ca3a09a3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2ca3a09a3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D4D0C975-49B4-3772-7293-67BCC41C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6b859ec20_0_20:notes">
            <a:extLst>
              <a:ext uri="{FF2B5EF4-FFF2-40B4-BE49-F238E27FC236}">
                <a16:creationId xmlns:a16="http://schemas.microsoft.com/office/drawing/2014/main" id="{B9065EC8-70D1-3A99-3FDC-2005FFAAF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6b859ec20_0_20:notes">
            <a:extLst>
              <a:ext uri="{FF2B5EF4-FFF2-40B4-BE49-F238E27FC236}">
                <a16:creationId xmlns:a16="http://schemas.microsoft.com/office/drawing/2014/main" id="{DC211615-93B0-5390-45D0-187E18321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634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6b859ec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6b859ec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e3531e7e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e3531e7e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3994ee2a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3994ee2a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6b859ec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6b859ec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3994ee2a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3994ee2a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3994ee2a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3994ee2a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/>
        </p:nvSpPr>
        <p:spPr>
          <a:xfrm>
            <a:off x="212725" y="2616994"/>
            <a:ext cx="184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6"/>
          <p:cNvSpPr txBox="1"/>
          <p:nvPr/>
        </p:nvSpPr>
        <p:spPr>
          <a:xfrm>
            <a:off x="5838825" y="4793400"/>
            <a:ext cx="2505000" cy="3501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Department of Computer Science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8"/>
          <p:cNvSpPr txBox="1"/>
          <p:nvPr/>
        </p:nvSpPr>
        <p:spPr>
          <a:xfrm>
            <a:off x="5838825" y="4793400"/>
            <a:ext cx="2505000" cy="3501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Department of Computer Science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212725" y="2616994"/>
            <a:ext cx="184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761323"/>
            <a:ext cx="9144000" cy="3822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8" name="Google Shape;8;p1" descr="ISU LEFT white.eps"/>
          <p:cNvPicPr preferRelativeResize="0"/>
          <p:nvPr/>
        </p:nvPicPr>
        <p:blipFill rotWithShape="1">
          <a:blip r:embed="rId9">
            <a:alphaModFix/>
          </a:blip>
          <a:srcRect b="38234"/>
          <a:stretch/>
        </p:blipFill>
        <p:spPr>
          <a:xfrm>
            <a:off x="381000" y="4877411"/>
            <a:ext cx="2396490" cy="1480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4173420" y="4852988"/>
            <a:ext cx="4191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960"/>
              <a:buFont typeface="Times"/>
              <a:buNone/>
            </a:pPr>
            <a:r>
              <a:rPr lang="en-GB" sz="1200" b="1" i="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 or Department Name Here</a:t>
            </a:r>
            <a:endParaRPr sz="1200" b="1" i="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8458200" y="4898827"/>
            <a:ext cx="0" cy="114300"/>
          </a:xfrm>
          <a:prstGeom prst="straightConnector1">
            <a:avLst/>
          </a:prstGeom>
          <a:solidFill>
            <a:srgbClr val="BBE0E3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/>
          <p:nvPr/>
        </p:nvSpPr>
        <p:spPr>
          <a:xfrm>
            <a:off x="8534400" y="4852988"/>
            <a:ext cx="533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sz="1200" b="0" u="none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37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36.png"/><Relationship Id="rId17" Type="http://schemas.openxmlformats.org/officeDocument/2006/relationships/image" Target="../media/image48.jpg"/><Relationship Id="rId2" Type="http://schemas.openxmlformats.org/officeDocument/2006/relationships/tags" Target="../tags/tag34.xml"/><Relationship Id="rId16" Type="http://schemas.openxmlformats.org/officeDocument/2006/relationships/image" Target="../media/image47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5.png"/><Relationship Id="rId5" Type="http://schemas.openxmlformats.org/officeDocument/2006/relationships/tags" Target="../tags/tag37.xml"/><Relationship Id="rId15" Type="http://schemas.openxmlformats.org/officeDocument/2006/relationships/image" Target="../media/image46.png"/><Relationship Id="rId10" Type="http://schemas.openxmlformats.org/officeDocument/2006/relationships/image" Target="../media/image34.png"/><Relationship Id="rId4" Type="http://schemas.openxmlformats.org/officeDocument/2006/relationships/tags" Target="../tags/tag36.xml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45.xml"/><Relationship Id="rId7" Type="http://schemas.openxmlformats.org/officeDocument/2006/relationships/image" Target="../media/image57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jpg"/><Relationship Id="rId5" Type="http://schemas.openxmlformats.org/officeDocument/2006/relationships/tags" Target="../tags/tag5.xml"/><Relationship Id="rId15" Type="http://schemas.openxmlformats.org/officeDocument/2006/relationships/image" Target="../media/image9.jp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tags" Target="../tags/tag9.xml"/><Relationship Id="rId16" Type="http://schemas.openxmlformats.org/officeDocument/2006/relationships/image" Target="../media/image20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6.png"/><Relationship Id="rId5" Type="http://schemas.openxmlformats.org/officeDocument/2006/relationships/tags" Target="../tags/tag12.xml"/><Relationship Id="rId15" Type="http://schemas.openxmlformats.org/officeDocument/2006/relationships/image" Target="../media/image19.png"/><Relationship Id="rId10" Type="http://schemas.openxmlformats.org/officeDocument/2006/relationships/image" Target="../media/image15.jpg"/><Relationship Id="rId4" Type="http://schemas.openxmlformats.org/officeDocument/2006/relationships/tags" Target="../tags/tag11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6.JP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37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21.xml"/><Relationship Id="rId16" Type="http://schemas.openxmlformats.org/officeDocument/2006/relationships/image" Target="../media/image40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5.png"/><Relationship Id="rId5" Type="http://schemas.openxmlformats.org/officeDocument/2006/relationships/tags" Target="../tags/tag24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3.xml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36.png"/><Relationship Id="rId18" Type="http://schemas.openxmlformats.org/officeDocument/2006/relationships/image" Target="../media/image44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35.png"/><Relationship Id="rId17" Type="http://schemas.openxmlformats.org/officeDocument/2006/relationships/image" Target="../media/image43.png"/><Relationship Id="rId2" Type="http://schemas.openxmlformats.org/officeDocument/2006/relationships/tags" Target="../tags/tag27.xml"/><Relationship Id="rId16" Type="http://schemas.openxmlformats.org/officeDocument/2006/relationships/image" Target="../media/image38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34.png"/><Relationship Id="rId5" Type="http://schemas.openxmlformats.org/officeDocument/2006/relationships/tags" Target="../tags/tag30.xml"/><Relationship Id="rId15" Type="http://schemas.openxmlformats.org/officeDocument/2006/relationships/image" Target="../media/image42.png"/><Relationship Id="rId10" Type="http://schemas.openxmlformats.org/officeDocument/2006/relationships/image" Target="../media/image33.JPG"/><Relationship Id="rId19" Type="http://schemas.openxmlformats.org/officeDocument/2006/relationships/image" Target="../media/image45.png"/><Relationship Id="rId4" Type="http://schemas.openxmlformats.org/officeDocument/2006/relationships/tags" Target="../tags/tag29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3">
            <a:alphaModFix/>
          </a:blip>
          <a:srcRect l="5906" r="5534"/>
          <a:stretch/>
        </p:blipFill>
        <p:spPr>
          <a:xfrm>
            <a:off x="0" y="-19050"/>
            <a:ext cx="9143998" cy="516255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2" y="277574"/>
            <a:ext cx="9144000" cy="4865920"/>
          </a:xfrm>
          <a:prstGeom prst="rect">
            <a:avLst/>
          </a:prstGeom>
          <a:solidFill>
            <a:srgbClr val="C8102E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" name="Google Shape;40;p9"/>
          <p:cNvSpPr txBox="1"/>
          <p:nvPr/>
        </p:nvSpPr>
        <p:spPr>
          <a:xfrm>
            <a:off x="914400" y="2587724"/>
            <a:ext cx="67818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Department of Computer Science</a:t>
            </a:r>
            <a:endParaRPr sz="175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0" y="33718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9"/>
          <p:cNvCxnSpPr/>
          <p:nvPr/>
        </p:nvCxnSpPr>
        <p:spPr>
          <a:xfrm>
            <a:off x="0" y="16573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/>
          <p:nvPr/>
        </p:nvSpPr>
        <p:spPr>
          <a:xfrm>
            <a:off x="934453" y="3886200"/>
            <a:ext cx="7162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 S 573 FALL 2024</a:t>
            </a:r>
            <a:endParaRPr sz="1700" i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" name="Google Shape;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224987"/>
            <a:ext cx="3946007" cy="36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2080D2A-F1BF-4BC3-2AB4-6EB94690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7">
            <a:extLst>
              <a:ext uri="{FF2B5EF4-FFF2-40B4-BE49-F238E27FC236}">
                <a16:creationId xmlns:a16="http://schemas.microsoft.com/office/drawing/2014/main" id="{7CEA3F82-3866-30A3-3F88-FEB7E121885D}"/>
              </a:ext>
            </a:extLst>
          </p:cNvPr>
          <p:cNvSpPr txBox="1">
            <a:spLocks/>
          </p:cNvSpPr>
          <p:nvPr/>
        </p:nvSpPr>
        <p:spPr>
          <a:xfrm>
            <a:off x="258450" y="2557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 b="0" i="0" u="none" strike="noStrike" cap="none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Open Sans ExtraBold"/>
              <a:buNone/>
            </a:pPr>
            <a:r>
              <a:rPr lang="en-US" sz="2400" b="1" dirty="0"/>
              <a:t>ResNet50</a:t>
            </a:r>
            <a:endParaRPr lang="en-US" sz="2100" dirty="0"/>
          </a:p>
        </p:txBody>
      </p:sp>
      <p:pic>
        <p:nvPicPr>
          <p:cNvPr id="3" name="Picture 2" descr="A close-up of a leaf&#10;&#10;Description automatically generated">
            <a:extLst>
              <a:ext uri="{FF2B5EF4-FFF2-40B4-BE49-F238E27FC236}">
                <a16:creationId xmlns:a16="http://schemas.microsoft.com/office/drawing/2014/main" id="{5E971254-985D-F16F-5BDF-439969194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459230"/>
            <a:ext cx="1112520" cy="1112520"/>
          </a:xfrm>
          <a:prstGeom prst="rect">
            <a:avLst/>
          </a:prstGeom>
        </p:spPr>
      </p:pic>
      <p:pic>
        <p:nvPicPr>
          <p:cNvPr id="4" name="Picture 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 title="IguanaTex Bitmap Display">
            <a:extLst>
              <a:ext uri="{FF2B5EF4-FFF2-40B4-BE49-F238E27FC236}">
                <a16:creationId xmlns:a16="http://schemas.microsoft.com/office/drawing/2014/main" id="{AAF06DE3-5D61-7E36-2E49-7F2A54F75E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4593" y="2807970"/>
            <a:ext cx="1205333" cy="173714"/>
          </a:xfrm>
          <a:prstGeom prst="rect">
            <a:avLst/>
          </a:prstGeom>
        </p:spPr>
      </p:pic>
      <p:pic>
        <p:nvPicPr>
          <p:cNvPr id="5" name="Picture 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 title="IguanaTex Bitmap Display">
            <a:extLst>
              <a:ext uri="{FF2B5EF4-FFF2-40B4-BE49-F238E27FC236}">
                <a16:creationId xmlns:a16="http://schemas.microsoft.com/office/drawing/2014/main" id="{FF2E54B3-762A-2133-CC3B-FFE70F226C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7381" y="3893520"/>
            <a:ext cx="476952" cy="190476"/>
          </a:xfrm>
          <a:prstGeom prst="rect">
            <a:avLst/>
          </a:prstGeom>
        </p:spPr>
      </p:pic>
      <p:pic>
        <p:nvPicPr>
          <p:cNvPr id="6" name="Picture 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 title="IguanaTex Bitmap Display">
            <a:extLst>
              <a:ext uri="{FF2B5EF4-FFF2-40B4-BE49-F238E27FC236}">
                <a16:creationId xmlns:a16="http://schemas.microsoft.com/office/drawing/2014/main" id="{F9E864B1-810F-B714-2CB7-4C995846DB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381" y="3223942"/>
            <a:ext cx="426666" cy="190476"/>
          </a:xfrm>
          <a:prstGeom prst="rect">
            <a:avLst/>
          </a:prstGeom>
        </p:spPr>
      </p:pic>
      <p:pic>
        <p:nvPicPr>
          <p:cNvPr id="7" name="Picture 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 title="IguanaTex Bitmap Display">
            <a:extLst>
              <a:ext uri="{FF2B5EF4-FFF2-40B4-BE49-F238E27FC236}">
                <a16:creationId xmlns:a16="http://schemas.microsoft.com/office/drawing/2014/main" id="{C11082C0-BAA9-BD24-8F12-8681773737F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0497" y="3559914"/>
            <a:ext cx="673523" cy="193524"/>
          </a:xfrm>
          <a:prstGeom prst="rect">
            <a:avLst/>
          </a:prstGeom>
        </p:spPr>
      </p:pic>
      <p:pic>
        <p:nvPicPr>
          <p:cNvPr id="8" name="Picture 7" descr="A diagram of a convolution filter&#10;&#10;Description automatically generated">
            <a:extLst>
              <a:ext uri="{FF2B5EF4-FFF2-40B4-BE49-F238E27FC236}">
                <a16:creationId xmlns:a16="http://schemas.microsoft.com/office/drawing/2014/main" id="{87E2DEFF-E127-BAB5-C27D-C56DFD6395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0339" y="1296701"/>
            <a:ext cx="1961613" cy="12750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647C26-0467-CC6E-4AE7-BB6D56772F32}"/>
              </a:ext>
            </a:extLst>
          </p:cNvPr>
          <p:cNvSpPr/>
          <p:nvPr/>
        </p:nvSpPr>
        <p:spPr>
          <a:xfrm>
            <a:off x="1927860" y="1874520"/>
            <a:ext cx="358140" cy="1828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1 convolutional layer at the beginning\\&#10;48 convolutional layers divided into bottleneck blocks\\&#10;1 Fully connected layer \\&#10;\\&#10;Bottleneck block: \\&#10;$1\times1$ convolution to reduce dimensions\\&#10;$3\times3$ convolution to extract features\\&#10;$1\times1$ convolution to restore dimensions&#10;\end{document}&#10;&#10;" title="IguanaTex Bitmap Display">
            <a:extLst>
              <a:ext uri="{FF2B5EF4-FFF2-40B4-BE49-F238E27FC236}">
                <a16:creationId xmlns:a16="http://schemas.microsoft.com/office/drawing/2014/main" id="{33AF5F8A-686C-0F95-FB93-AD6CD63308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78153" y="2989004"/>
            <a:ext cx="3072060" cy="1211145"/>
          </a:xfrm>
          <a:prstGeom prst="rect">
            <a:avLst/>
          </a:prstGeom>
        </p:spPr>
      </p:pic>
      <p:pic>
        <p:nvPicPr>
          <p:cNvPr id="14" name="Picture 1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\url{https://towardsdatascience.com/the-annotated-resnet-50-a6c536034758}&#10;&#10;\end{document}&#10;&#10;" title="IguanaTex Bitmap Display">
            <a:extLst>
              <a:ext uri="{FF2B5EF4-FFF2-40B4-BE49-F238E27FC236}">
                <a16:creationId xmlns:a16="http://schemas.microsoft.com/office/drawing/2014/main" id="{B24D13BB-9D76-58F4-5FBC-02BECAD0C18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0070" y="4551306"/>
            <a:ext cx="5500143" cy="116884"/>
          </a:xfrm>
          <a:prstGeom prst="rect">
            <a:avLst/>
          </a:prstGeom>
        </p:spPr>
      </p:pic>
      <p:pic>
        <p:nvPicPr>
          <p:cNvPr id="16" name="Picture 1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5D95706-1BB1-E766-8649-7C95DA7249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1659" y="1295724"/>
            <a:ext cx="3675693" cy="15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17">
            <a:extLst>
              <a:ext uri="{FF2B5EF4-FFF2-40B4-BE49-F238E27FC236}">
                <a16:creationId xmlns:a16="http://schemas.microsoft.com/office/drawing/2014/main" id="{23B65E7D-478A-B6C7-2DB7-803CDEC49D9D}"/>
              </a:ext>
            </a:extLst>
          </p:cNvPr>
          <p:cNvSpPr txBox="1">
            <a:spLocks/>
          </p:cNvSpPr>
          <p:nvPr/>
        </p:nvSpPr>
        <p:spPr>
          <a:xfrm>
            <a:off x="258450" y="2557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 b="0" i="0" u="none" strike="noStrike" cap="none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Open Sans ExtraBold"/>
              <a:buNone/>
            </a:pPr>
            <a:r>
              <a:rPr lang="en-US" sz="2400" b="1" dirty="0"/>
              <a:t>CNN: Results</a:t>
            </a:r>
            <a:endParaRPr lang="en-US" sz="2100" dirty="0"/>
          </a:p>
        </p:txBody>
      </p:sp>
      <p:pic>
        <p:nvPicPr>
          <p:cNvPr id="4" name="Picture 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CNN}&#10;\begin{tabular}{|c|c|}&#10;\hline&#10;\textbf{Metric Category} &amp; \textbf{Metric and Value} \\ \hline&#10;\multirow{4}{*}{Primary Metrics} &#10;    &amp; F1-Score: 0.986 \\ \cline{2-2} &#10;    &amp; Precision: 0.996 \\ \cline{2-2} &#10;    &amp; Recall: 0.976 \\ \cline{2-2} &#10;    &amp; AUC-PR: 0.986 \\ \hline&#10;\multirow{3}{*}{Secondary Metrics} &#10;    &amp; Specificity: 0.992 \\ \cline{2-2} &#10;    &amp; G-Mean: 0.984 \\ \cline{2-2} &#10;    &amp; Balanced Accuracy: 0.984 \\ \hline&#10;\end{tabular}&#10;\label{metrics1}&#10;\end{table}&#10;\end{document}&#10;&#10;" title="IguanaTex Bitmap Display">
            <a:extLst>
              <a:ext uri="{FF2B5EF4-FFF2-40B4-BE49-F238E27FC236}">
                <a16:creationId xmlns:a16="http://schemas.microsoft.com/office/drawing/2014/main" id="{92FD2C42-07AE-46C0-3A6B-1BEA3E93CF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5384" y="1307862"/>
            <a:ext cx="4259153" cy="2011680"/>
          </a:xfrm>
          <a:prstGeom prst="rect">
            <a:avLst/>
          </a:prstGeom>
        </p:spPr>
      </p:pic>
      <p:pic>
        <p:nvPicPr>
          <p:cNvPr id="12" name="Picture 11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C99E433-A592-1C8E-A0F4-79C815BB4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689" y="920470"/>
            <a:ext cx="3715287" cy="2786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258450" y="25571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Results</a:t>
            </a:r>
            <a:r>
              <a:rPr lang="en-US" sz="2400" b="1"/>
              <a:t>: VGG16</a:t>
            </a:r>
            <a:endParaRPr sz="2100" dirty="0"/>
          </a:p>
        </p:txBody>
      </p:sp>
      <p:pic>
        <p:nvPicPr>
          <p:cNvPr id="4" name="Picture 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VGG16}&#10;\begin{tabular}{|c|c|}&#10;\hline&#10;\textbf{Metric Category} &amp; \textbf{Metric and Value} \\ \hline&#10;\multirow{4}{*}{Primary Metrics} &#10;    &amp; F1-Score: 0.986 \\ \cline{2-2} &#10;    &amp; Precision: 0.993 \\ \cline{2-2} &#10;    &amp; Recall: 0.980 \\ \cline{2-2} &#10;    &amp; AUC-PR: 0.986 \\ \hline&#10;\multirow{3}{*}{Secondary Metrics} &#10;    &amp; Specificity: 0.985 \\ \cline{2-2} &#10;    &amp; G-Mean: 0.982 \\ \cline{2-2} &#10;    &amp; Balanced Accuracy: 0.982 \\ \hline&#10;\end{tabular}&#10;\label{metrics}&#10;\end{table}&#10;&#10;&#10;\end{document}&#10;&#10;" title="IguanaTex Bitmap Display">
            <a:extLst>
              <a:ext uri="{FF2B5EF4-FFF2-40B4-BE49-F238E27FC236}">
                <a16:creationId xmlns:a16="http://schemas.microsoft.com/office/drawing/2014/main" id="{CA700966-79F8-6D0B-BD27-1C5DAAAD7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9216" y="1447824"/>
            <a:ext cx="4252374" cy="2008477"/>
          </a:xfrm>
          <a:prstGeom prst="rect">
            <a:avLst/>
          </a:prstGeom>
        </p:spPr>
      </p:pic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1C3E1AF-6678-6EA6-0D4F-586491CFE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859" y="1306573"/>
            <a:ext cx="3795531" cy="25303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08F213E-5D53-329C-8C19-A2D80F5B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17">
            <a:extLst>
              <a:ext uri="{FF2B5EF4-FFF2-40B4-BE49-F238E27FC236}">
                <a16:creationId xmlns:a16="http://schemas.microsoft.com/office/drawing/2014/main" id="{992F2700-A8F1-9BAA-A72D-C3885CB06B90}"/>
              </a:ext>
            </a:extLst>
          </p:cNvPr>
          <p:cNvSpPr txBox="1">
            <a:spLocks/>
          </p:cNvSpPr>
          <p:nvPr/>
        </p:nvSpPr>
        <p:spPr>
          <a:xfrm>
            <a:off x="258450" y="2557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 b="0" i="0" u="none" strike="noStrike" cap="none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Open Sans ExtraBold"/>
              <a:buNone/>
            </a:pPr>
            <a:r>
              <a:rPr lang="en-US" sz="2400" b="1" dirty="0"/>
              <a:t>ResNet50: Results</a:t>
            </a:r>
            <a:endParaRPr lang="en-US" sz="2100" dirty="0"/>
          </a:p>
        </p:txBody>
      </p:sp>
      <p:pic>
        <p:nvPicPr>
          <p:cNvPr id="6" name="Picture 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ResNet50}&#10;\begin{tabular}{|c|c|}&#10;\hline&#10;\textbf{Metric Category} &amp; \textbf{Metric and Value} \\ \hline&#10;\multirow{4}{*}{Primary Metrics} &#10;    &amp; F1-Score: 0.999 \\ \cline{2-2} &#10;    &amp; Precision: 0.999 \\ \cline{2-2} &#10;    &amp; Recall: 0.998 \\ \cline{2-2} &#10;    &amp; AUC-PR: 0.999 \\ \hline&#10;\multirow{3}{*}{Secondary Metrics} &#10;    &amp; Specificity: 0.999 \\ \cline{2-2} &#10;    &amp; G-Mean: 0.998 \\ \cline{2-2} &#10;    &amp; Balanced Accuracy: 0.998 \\ \hline&#10;\end{tabular}&#10;\label{metrics_ResNet}&#10;\end{table}&#10;&#10;\end{document}&#10;&#10;" title="IguanaTex Bitmap Display">
            <a:extLst>
              <a:ext uri="{FF2B5EF4-FFF2-40B4-BE49-F238E27FC236}">
                <a16:creationId xmlns:a16="http://schemas.microsoft.com/office/drawing/2014/main" id="{2B223B98-70D2-2FD1-DCF4-EEE5B0EBA7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4057" y="1350296"/>
            <a:ext cx="4259157" cy="201168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E7A04B5-0CEB-4A94-DB13-4D67007B9C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63" t="1759" r="8437" b="12239"/>
          <a:stretch/>
        </p:blipFill>
        <p:spPr>
          <a:xfrm>
            <a:off x="5486400" y="1230370"/>
            <a:ext cx="2762350" cy="22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0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Decision Factor Index</a:t>
            </a:r>
            <a:endParaRPr sz="2000" dirty="0"/>
          </a:p>
        </p:txBody>
      </p:sp>
      <p:pic>
        <p:nvPicPr>
          <p:cNvPr id="8" name="Picture 7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Weights and reasoning for metrics based on prioritization of False Positives and False Negatives}&#10;\label{reasoning_table}&#10;\begin{tabular}{|l|p{10cm}|c|}&#10;\hline&#10;\textbf{Metric} &amp; \textbf{Reasoning} &amp; \textbf{Weight} \\ \hline&#10;\textbf{Recall} &amp; \textbf{Highest priority} to minimize False Negatives (Diseased classified as Healthy), ensuring all Diseased cases are correctly identified. &amp; \textbf{0.40} \\ \hline&#10;\textbf{Precision} &amp; \textbf{Second priority} to minimize False Positives (Healthy classified as Diseased), ensuring that Healthy cases are not unnecessarily classified as Diseased. &amp; \textbf{0.25} \\ \hline&#10;\textbf{F1-Score} &amp; Balances Precision and Recall, ensuring a robust measure of the model's ability to handle both types of misclassifications. &amp; \textbf{0.22} \\ \hline&#10;\textbf{Specificity} &amp; Ensures Healthy cases are correctly classified (True Negatives), reflecting the model's ability to avoid unnecessary concern for Healthy individuals. &amp; \textbf{0.05} \\ \hline&#10;\textbf{AUC-PR} &amp; Highlights the trade-off between Precision and Recall, providing insight into how the model handles imbalanced data. &amp; \textbf{0.05} \\ \hline&#10;\textbf{G-Mean} &amp; Balances Sensitivity (Recall) and Specificity, ensuring consistent performance across both classes. &amp; \textbf{0.02} \\ \hline&#10;\textbf{Balanced Accuracy} &amp; Averages Sensitivity (Recall) and Specificity for an overall measure, though less critical in this context. &amp; \textbf{0.01} \\ \hline&#10;\end{tabular}&#10;\end{table}&#10;&#10;\end{document}&#10;&#10;" title="IguanaTex Bitmap Display">
            <a:extLst>
              <a:ext uri="{FF2B5EF4-FFF2-40B4-BE49-F238E27FC236}">
                <a16:creationId xmlns:a16="http://schemas.microsoft.com/office/drawing/2014/main" id="{FD067A2F-33F1-2380-1442-A29C07A6F6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3234" y="1017725"/>
            <a:ext cx="7477532" cy="35684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Conclusion</a:t>
            </a:r>
            <a:endParaRPr sz="2000" dirty="0"/>
          </a:p>
        </p:txBody>
      </p:sp>
      <p:pic>
        <p:nvPicPr>
          <p:cNvPr id="5" name="Picture 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Architectures arranged in the decreasing order of DFIs&#10;\begin{enumerate}&#10;&#10;\item ResNet50&#10;\item VGG16&#10;\item CNN&#10;\end{enumerate}&#10;&#10;\end{document}&#10;&#10;" title="IguanaTex Bitmap Display">
            <a:extLst>
              <a:ext uri="{FF2B5EF4-FFF2-40B4-BE49-F238E27FC236}">
                <a16:creationId xmlns:a16="http://schemas.microsoft.com/office/drawing/2014/main" id="{50BCCF11-8369-15C5-08E9-333103FD3D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1700" y="1717654"/>
            <a:ext cx="6165333" cy="1708190"/>
          </a:xfrm>
          <a:prstGeom prst="rect">
            <a:avLst/>
          </a:prstGeom>
        </p:spPr>
      </p:pic>
      <p:pic>
        <p:nvPicPr>
          <p:cNvPr id="7" name="Picture 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green!30!black}&#10;\ding{51}&#10;&#10;\end{document}&#10;&#10;" title="IguanaTex Bitmap Display">
            <a:extLst>
              <a:ext uri="{FF2B5EF4-FFF2-40B4-BE49-F238E27FC236}">
                <a16:creationId xmlns:a16="http://schemas.microsoft.com/office/drawing/2014/main" id="{3E7809A5-91B8-5F57-DD88-F28F4A58DE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9420" y="2184757"/>
            <a:ext cx="449006" cy="468528"/>
          </a:xfrm>
          <a:prstGeom prst="rect">
            <a:avLst/>
          </a:prstGeom>
        </p:spPr>
      </p:pic>
      <p:pic>
        <p:nvPicPr>
          <p:cNvPr id="4" name="Picture 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Comparison of Architectures and Depth of Feature Inference (DFI)}&#10;\begin{tabular}{|c|c|}&#10;\hline&#10;\textbf{Architecture} &amp; \textbf{DFI} \\ \hline&#10;CNN                   &amp;  0.9848               \\ \hline&#10;VGG16                 &amp; 0.9851                    \\ \hline&#10;ResNet50              &amp;    0.9988               \\ \hline&#10;\end{tabular}&#10;\label{architecture_dfi}&#10;\end{table}&#10;&#10;\end{document}&#10;&#10;" title="IguanaTex Bitmap Display">
            <a:extLst>
              <a:ext uri="{FF2B5EF4-FFF2-40B4-BE49-F238E27FC236}">
                <a16:creationId xmlns:a16="http://schemas.microsoft.com/office/drawing/2014/main" id="{B7616EAF-B919-BACB-242C-8AB09A9399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91658" y="2342421"/>
            <a:ext cx="2701713" cy="126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>
            <a:alpha val="89800"/>
          </a:srgbClr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Thank you!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102E">
            <a:alpha val="89800"/>
          </a:srgbClr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 l="5906" r="5534"/>
          <a:stretch/>
        </p:blipFill>
        <p:spPr>
          <a:xfrm>
            <a:off x="0" y="-19050"/>
            <a:ext cx="9143998" cy="516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-2" y="234043"/>
            <a:ext cx="9144000" cy="4909457"/>
          </a:xfrm>
          <a:prstGeom prst="rect">
            <a:avLst/>
          </a:prstGeom>
          <a:solidFill>
            <a:srgbClr val="C8102E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934453" y="2734661"/>
            <a:ext cx="7162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Ravi Shastri, Mohammed Musthafa Rafi, Sayan Das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Date: 12/12/2024</a:t>
            </a: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914400" y="2175773"/>
            <a:ext cx="676819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SzPts val="1100"/>
            </a:pP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</a:rPr>
              <a:t>Diseased Plant Detection: A Comparative Study of CNN,</a:t>
            </a:r>
            <a:b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</a:rPr>
            </a:b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</a:rPr>
              <a:t>VGG16, and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</a:rPr>
              <a:t>ResNet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</a:rPr>
              <a:t> Models</a:t>
            </a:r>
            <a:endParaRPr sz="40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3" name="Google Shape;53;p10" descr="ISU LEFT white.eps"/>
          <p:cNvPicPr preferRelativeResize="0"/>
          <p:nvPr/>
        </p:nvPicPr>
        <p:blipFill rotWithShape="1">
          <a:blip r:embed="rId4">
            <a:alphaModFix/>
          </a:blip>
          <a:srcRect b="38233"/>
          <a:stretch/>
        </p:blipFill>
        <p:spPr>
          <a:xfrm>
            <a:off x="6400800" y="4839643"/>
            <a:ext cx="2396490" cy="148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/>
        </p:nvSpPr>
        <p:spPr>
          <a:xfrm>
            <a:off x="934453" y="3760189"/>
            <a:ext cx="7162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i="1" dirty="0">
                <a:solidFill>
                  <a:schemeClr val="lt1"/>
                </a:solidFill>
              </a:rPr>
              <a:t>Course Name: Machine Learning COMS 573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i="1" dirty="0">
                <a:solidFill>
                  <a:schemeClr val="lt1"/>
                </a:solidFill>
              </a:rPr>
              <a:t>Instructor Name: Prof. </a:t>
            </a:r>
            <a:r>
              <a:rPr lang="en-US" sz="1600" i="1" dirty="0" err="1">
                <a:solidFill>
                  <a:schemeClr val="lt1"/>
                </a:solidFill>
              </a:rPr>
              <a:t>Mengdi</a:t>
            </a:r>
            <a:r>
              <a:rPr lang="en-US" sz="1600" i="1" dirty="0">
                <a:solidFill>
                  <a:schemeClr val="lt1"/>
                </a:solidFill>
              </a:rPr>
              <a:t> </a:t>
            </a:r>
            <a:r>
              <a:rPr lang="en-US" sz="1600" i="1" dirty="0" err="1">
                <a:solidFill>
                  <a:schemeClr val="lt1"/>
                </a:solidFill>
              </a:rPr>
              <a:t>Huai</a:t>
            </a:r>
            <a:endParaRPr sz="1600" i="1" dirty="0">
              <a:solidFill>
                <a:schemeClr val="lt1"/>
              </a:solidFill>
            </a:endParaRPr>
          </a:p>
        </p:txBody>
      </p:sp>
      <p:cxnSp>
        <p:nvCxnSpPr>
          <p:cNvPr id="55" name="Google Shape;55;p10"/>
          <p:cNvCxnSpPr/>
          <p:nvPr/>
        </p:nvCxnSpPr>
        <p:spPr>
          <a:xfrm>
            <a:off x="0" y="33718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6DB8696-4E14-7ED3-C7AB-EFE1F5B9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>
            <a:extLst>
              <a:ext uri="{FF2B5EF4-FFF2-40B4-BE49-F238E27FC236}">
                <a16:creationId xmlns:a16="http://schemas.microsoft.com/office/drawing/2014/main" id="{D513D342-E5C0-3256-C367-D7CAE4DEB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Contents</a:t>
            </a:r>
            <a:endParaRPr sz="2000" dirty="0"/>
          </a:p>
        </p:txBody>
      </p:sp>
      <p:sp>
        <p:nvSpPr>
          <p:cNvPr id="61" name="Google Shape;61;p11">
            <a:extLst>
              <a:ext uri="{FF2B5EF4-FFF2-40B4-BE49-F238E27FC236}">
                <a16:creationId xmlns:a16="http://schemas.microsoft.com/office/drawing/2014/main" id="{700ADA3B-582B-6D46-056F-57A152B33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69324"/>
            <a:ext cx="7123186" cy="370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Introduction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Problem Statement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Expected Outcomes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Dataset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CNN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VGG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ResNet50</a:t>
            </a:r>
          </a:p>
          <a:p>
            <a:pPr indent="-393700">
              <a:buSzPts val="2600"/>
              <a:buFont typeface="Arial"/>
              <a:buChar char="•"/>
            </a:pPr>
            <a:r>
              <a:rPr lang="en-US" sz="1600" dirty="0"/>
              <a:t>CNN: Results</a:t>
            </a:r>
          </a:p>
          <a:p>
            <a:pPr indent="-393700">
              <a:buSzPts val="2600"/>
              <a:buFont typeface="Arial"/>
              <a:buChar char="•"/>
            </a:pPr>
            <a:r>
              <a:rPr lang="en-US" sz="1600" dirty="0"/>
              <a:t>VGG: Results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ResNet50: Results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Decision Factor Index (DFI)</a:t>
            </a: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600" dirty="0"/>
              <a:t>Conclusion</a:t>
            </a:r>
          </a:p>
        </p:txBody>
      </p:sp>
      <p:sp>
        <p:nvSpPr>
          <p:cNvPr id="62" name="Google Shape;62;p11">
            <a:extLst>
              <a:ext uri="{FF2B5EF4-FFF2-40B4-BE49-F238E27FC236}">
                <a16:creationId xmlns:a16="http://schemas.microsoft.com/office/drawing/2014/main" id="{96506C88-4223-0930-B771-3B4477A1B695}"/>
              </a:ext>
            </a:extLst>
          </p:cNvPr>
          <p:cNvSpPr txBox="1"/>
          <p:nvPr/>
        </p:nvSpPr>
        <p:spPr>
          <a:xfrm>
            <a:off x="5992925" y="3852925"/>
            <a:ext cx="2933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76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Introduction</a:t>
            </a:r>
            <a:endParaRPr sz="2000" dirty="0"/>
          </a:p>
        </p:txBody>
      </p:sp>
      <p:sp>
        <p:nvSpPr>
          <p:cNvPr id="62" name="Google Shape;62;p11"/>
          <p:cNvSpPr txBox="1"/>
          <p:nvPr/>
        </p:nvSpPr>
        <p:spPr>
          <a:xfrm>
            <a:off x="5992925" y="3852925"/>
            <a:ext cx="2933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[hidelinks]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\pagestyle{empty}&#10;\begin{document}&#10;\sffamily&#10;\boldmath&#10;\begin{itemize}&#10;\item Major threat $\rightarrow$ Food security \&amp; global agriculture&#10;\item Huge economic loss&#10;\end{itemize}&#10;\end{document}" title="IguanaTex Bitmap Display">
            <a:extLst>
              <a:ext uri="{FF2B5EF4-FFF2-40B4-BE49-F238E27FC236}">
                <a16:creationId xmlns:a16="http://schemas.microsoft.com/office/drawing/2014/main" id="{5EAE1085-93C2-03AA-499E-4B35B97EBC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4020" y="1290575"/>
            <a:ext cx="5728000" cy="746666"/>
          </a:xfrm>
          <a:prstGeom prst="rect">
            <a:avLst/>
          </a:prstGeom>
        </p:spPr>
      </p:pic>
      <p:pic>
        <p:nvPicPr>
          <p:cNvPr id="8" name="Picture 7" descr="A hand touching a tomato&#10;&#10;Description automatically generated">
            <a:extLst>
              <a:ext uri="{FF2B5EF4-FFF2-40B4-BE49-F238E27FC236}">
                <a16:creationId xmlns:a16="http://schemas.microsoft.com/office/drawing/2014/main" id="{0417D490-8DF9-0323-F728-A2B400CB20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700" y="2310091"/>
            <a:ext cx="1981200" cy="1115568"/>
          </a:xfrm>
          <a:prstGeom prst="rect">
            <a:avLst/>
          </a:prstGeom>
        </p:spPr>
      </p:pic>
      <p:pic>
        <p:nvPicPr>
          <p:cNvPr id="10" name="Picture 9" descr="A group of tomatoes on a blue surface&#10;&#10;Description automatically generated">
            <a:extLst>
              <a:ext uri="{FF2B5EF4-FFF2-40B4-BE49-F238E27FC236}">
                <a16:creationId xmlns:a16="http://schemas.microsoft.com/office/drawing/2014/main" id="{96C0E3A5-2FBF-8B27-2A98-BC6D681BB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475" y="2310091"/>
            <a:ext cx="1983572" cy="1115568"/>
          </a:xfrm>
          <a:prstGeom prst="rect">
            <a:avLst/>
          </a:prstGeom>
        </p:spPr>
      </p:pic>
      <p:pic>
        <p:nvPicPr>
          <p:cNvPr id="18" name="Picture 17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[hidelinks]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\pagestyle{empty}&#10;\begin{document}&#10;\sffamily&#10;\boldmath&#10;\color{blue!80!green}&#10;\noindent Australia &#10;\end{document}" title="IguanaTex Bitmap Display">
            <a:extLst>
              <a:ext uri="{FF2B5EF4-FFF2-40B4-BE49-F238E27FC236}">
                <a16:creationId xmlns:a16="http://schemas.microsoft.com/office/drawing/2014/main" id="{11BF3BC8-538C-27D8-4BD2-B828738482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09852" y="3603271"/>
            <a:ext cx="966096" cy="190476"/>
          </a:xfrm>
          <a:prstGeom prst="rect">
            <a:avLst/>
          </a:prstGeom>
        </p:spPr>
      </p:pic>
      <p:pic>
        <p:nvPicPr>
          <p:cNvPr id="34" name="Picture 3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texttt{&#10;https://www.news.com.au/lifestyle/food/eat/ \\devastating-virus-appears-in-australia-and-could-decimate-tomato-crops/ \\&#10;news-story/412dd04d16819b5bb3864d931f2ed98c?utm\_source=chatgpt.com&#10;}&#10;&#10;\end{document}&#10;&#10;" title="IguanaTex Bitmap Display">
            <a:extLst>
              <a:ext uri="{FF2B5EF4-FFF2-40B4-BE49-F238E27FC236}">
                <a16:creationId xmlns:a16="http://schemas.microsoft.com/office/drawing/2014/main" id="{9F30A3EC-5CB4-8F29-6F43-5A7EC1DE11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1700" y="3941823"/>
            <a:ext cx="3956137" cy="303757"/>
          </a:xfrm>
          <a:prstGeom prst="rect">
            <a:avLst/>
          </a:prstGeom>
        </p:spPr>
      </p:pic>
      <p:pic>
        <p:nvPicPr>
          <p:cNvPr id="32" name="Picture 31" descr="Close-up of a leaf with yellow spots&#10;&#10;Description automatically generated">
            <a:extLst>
              <a:ext uri="{FF2B5EF4-FFF2-40B4-BE49-F238E27FC236}">
                <a16:creationId xmlns:a16="http://schemas.microsoft.com/office/drawing/2014/main" id="{E5FC3EA0-2E1A-3D9D-6781-BCC3383CFC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1884" y="1823158"/>
            <a:ext cx="1981199" cy="1602501"/>
          </a:xfrm>
          <a:prstGeom prst="rect">
            <a:avLst/>
          </a:prstGeom>
        </p:spPr>
      </p:pic>
      <p:pic>
        <p:nvPicPr>
          <p:cNvPr id="36" name="Picture 3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blue!80!green}&#10;&#10;&#10;\noindent Central America (2012)&#10;&#10;\end{document}&#10;&#10;" title="IguanaTex Bitmap Display">
            <a:extLst>
              <a:ext uri="{FF2B5EF4-FFF2-40B4-BE49-F238E27FC236}">
                <a16:creationId xmlns:a16="http://schemas.microsoft.com/office/drawing/2014/main" id="{F38582F3-68F2-1899-A9D8-566F58C612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608942" y="3556175"/>
            <a:ext cx="1518224" cy="142334"/>
          </a:xfrm>
          <a:prstGeom prst="rect">
            <a:avLst/>
          </a:prstGeom>
        </p:spPr>
      </p:pic>
      <p:pic>
        <p:nvPicPr>
          <p:cNvPr id="41" name="Picture 40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brown!80!black}&#10;&#10;&#10;\noindent Coffee leaf rust&#10;&#10;\end{document}&#10;&#10;" title="IguanaTex Bitmap Display">
            <a:extLst>
              <a:ext uri="{FF2B5EF4-FFF2-40B4-BE49-F238E27FC236}">
                <a16:creationId xmlns:a16="http://schemas.microsoft.com/office/drawing/2014/main" id="{2FF046D6-56C8-EDFB-F0AE-803A683A521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84316" y="3772181"/>
            <a:ext cx="996334" cy="113688"/>
          </a:xfrm>
          <a:prstGeom prst="rect">
            <a:avLst/>
          </a:prstGeom>
        </p:spPr>
      </p:pic>
      <p:pic>
        <p:nvPicPr>
          <p:cNvPr id="43" name="Picture 42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url{&#10;https://en.wikipedia.org/wiki/Hemileia_vastatrix}&#10;&#10;\end{document}&#10;&#10;" title="IguanaTex Bitmap Display">
            <a:extLst>
              <a:ext uri="{FF2B5EF4-FFF2-40B4-BE49-F238E27FC236}">
                <a16:creationId xmlns:a16="http://schemas.microsoft.com/office/drawing/2014/main" id="{462BB153-F5BC-B7C9-D726-F9691921E42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57340" y="4125775"/>
            <a:ext cx="2933100" cy="87372"/>
          </a:xfrm>
          <a:prstGeom prst="rect">
            <a:avLst/>
          </a:prstGeom>
        </p:spPr>
      </p:pic>
      <p:pic>
        <p:nvPicPr>
          <p:cNvPr id="45" name="Picture 44" descr="A yellow emoji with different tools around it&#10;&#10;Description automatically generated">
            <a:extLst>
              <a:ext uri="{FF2B5EF4-FFF2-40B4-BE49-F238E27FC236}">
                <a16:creationId xmlns:a16="http://schemas.microsoft.com/office/drawing/2014/main" id="{C85210EE-CA56-32A6-10CF-D0A86ECFE9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0650" y="123347"/>
            <a:ext cx="1799671" cy="1349753"/>
          </a:xfrm>
          <a:prstGeom prst="rect">
            <a:avLst/>
          </a:prstGeom>
        </p:spPr>
      </p:pic>
      <p:pic>
        <p:nvPicPr>
          <p:cNvPr id="47" name="Picture 4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?&#10;&#10;\end{document}&#10;&#10;" title="IguanaTex Bitmap Display">
            <a:extLst>
              <a:ext uri="{FF2B5EF4-FFF2-40B4-BE49-F238E27FC236}">
                <a16:creationId xmlns:a16="http://schemas.microsoft.com/office/drawing/2014/main" id="{F3A615A1-7760-1D9C-335A-63F7232ADE1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776681" y="190472"/>
            <a:ext cx="206180" cy="34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Problem Statement</a:t>
            </a:r>
            <a:endParaRPr sz="2000" dirty="0"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9825" y="1109050"/>
            <a:ext cx="3047699" cy="30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/>
          <p:nvPr/>
        </p:nvSpPr>
        <p:spPr>
          <a:xfrm>
            <a:off x="6247350" y="4260425"/>
            <a:ext cx="253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Figure 1: One sensor to rule them all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Identify diseased plants&#10;&#10;\end{document}&#10;&#10;" title="IguanaTex Bitmap Display">
            <a:extLst>
              <a:ext uri="{FF2B5EF4-FFF2-40B4-BE49-F238E27FC236}">
                <a16:creationId xmlns:a16="http://schemas.microsoft.com/office/drawing/2014/main" id="{9DA5A2D9-EACA-2455-03EF-1B0175E6D7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92436" y="1177630"/>
            <a:ext cx="2443479" cy="225508"/>
          </a:xfrm>
          <a:prstGeom prst="rect">
            <a:avLst/>
          </a:prstGeom>
        </p:spPr>
      </p:pic>
      <p:pic>
        <p:nvPicPr>
          <p:cNvPr id="7" name="Picture 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?&#10;&#10;\end{document}&#10;&#10;" title="IguanaTex Bitmap Display">
            <a:extLst>
              <a:ext uri="{FF2B5EF4-FFF2-40B4-BE49-F238E27FC236}">
                <a16:creationId xmlns:a16="http://schemas.microsoft.com/office/drawing/2014/main" id="{30CF58FD-79DE-8C6C-4023-E8F47E222D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72000" y="1055738"/>
            <a:ext cx="206180" cy="34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4B1769-4AB4-4DFB-151E-2FEE96BFE750}"/>
              </a:ext>
            </a:extLst>
          </p:cNvPr>
          <p:cNvCxnSpPr>
            <a:cxnSpLocks/>
          </p:cNvCxnSpPr>
          <p:nvPr/>
        </p:nvCxnSpPr>
        <p:spPr>
          <a:xfrm>
            <a:off x="3214175" y="1494578"/>
            <a:ext cx="0" cy="326602"/>
          </a:xfrm>
          <a:prstGeom prst="straightConnector1">
            <a:avLst/>
          </a:prstGeom>
          <a:ln w="19050">
            <a:solidFill>
              <a:srgbClr val="0B2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Machine learning&#10;&#10;\end{document}&#10;&#10;" title="IguanaTex Bitmap Display">
            <a:extLst>
              <a:ext uri="{FF2B5EF4-FFF2-40B4-BE49-F238E27FC236}">
                <a16:creationId xmlns:a16="http://schemas.microsoft.com/office/drawing/2014/main" id="{86E937F4-AE06-A755-1AEC-537CDDFEA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24988" y="1981200"/>
            <a:ext cx="1778374" cy="2255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8F345C-B1D9-28A0-8053-7E2BC2ED2F6C}"/>
              </a:ext>
            </a:extLst>
          </p:cNvPr>
          <p:cNvCxnSpPr>
            <a:cxnSpLocks/>
          </p:cNvCxnSpPr>
          <p:nvPr/>
        </p:nvCxnSpPr>
        <p:spPr>
          <a:xfrm>
            <a:off x="3214175" y="2306297"/>
            <a:ext cx="0" cy="326602"/>
          </a:xfrm>
          <a:prstGeom prst="straightConnector1">
            <a:avLst/>
          </a:prstGeom>
          <a:ln w="19050">
            <a:solidFill>
              <a:srgbClr val="0B2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Deep Convolutional Neural Network (Deep CNN)&#10;&#10;\end{document}&#10;&#10;" title="IguanaTex Bitmap Display">
            <a:extLst>
              <a:ext uri="{FF2B5EF4-FFF2-40B4-BE49-F238E27FC236}">
                <a16:creationId xmlns:a16="http://schemas.microsoft.com/office/drawing/2014/main" id="{021B4433-3DB9-4FAA-FF92-A515831CC7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57922" y="2765380"/>
            <a:ext cx="5086778" cy="22836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7AEBB2-E47C-0EF4-2C19-BE224DE84DFB}"/>
              </a:ext>
            </a:extLst>
          </p:cNvPr>
          <p:cNvCxnSpPr>
            <a:cxnSpLocks/>
          </p:cNvCxnSpPr>
          <p:nvPr/>
        </p:nvCxnSpPr>
        <p:spPr>
          <a:xfrm>
            <a:off x="3214175" y="3106397"/>
            <a:ext cx="0" cy="326602"/>
          </a:xfrm>
          <a:prstGeom prst="straightConnector1">
            <a:avLst/>
          </a:prstGeom>
          <a:ln w="19050">
            <a:solidFill>
              <a:srgbClr val="0B2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CNN}&#10;&#10;\end{document}&#10;&#10;" title="IguanaTex Bitmap Display">
            <a:extLst>
              <a:ext uri="{FF2B5EF4-FFF2-40B4-BE49-F238E27FC236}">
                <a16:creationId xmlns:a16="http://schemas.microsoft.com/office/drawing/2014/main" id="{F599F4A7-D80E-811D-1070-987132B2837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969399" y="3681775"/>
            <a:ext cx="489552" cy="181263"/>
          </a:xfrm>
          <a:prstGeom prst="rect">
            <a:avLst/>
          </a:prstGeom>
        </p:spPr>
      </p:pic>
      <p:pic>
        <p:nvPicPr>
          <p:cNvPr id="27" name="Picture 2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ResNet}&#10;&#10;\end{document}&#10;&#10;" title="IguanaTex Bitmap Display">
            <a:extLst>
              <a:ext uri="{FF2B5EF4-FFF2-40B4-BE49-F238E27FC236}">
                <a16:creationId xmlns:a16="http://schemas.microsoft.com/office/drawing/2014/main" id="{094BD673-A026-242D-CC58-DADBE00C2E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89186" y="3681775"/>
            <a:ext cx="789278" cy="178408"/>
          </a:xfrm>
          <a:prstGeom prst="rect">
            <a:avLst/>
          </a:prstGeom>
        </p:spPr>
      </p:pic>
      <p:pic>
        <p:nvPicPr>
          <p:cNvPr id="25" name="Picture 2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VGG16}&#10;&#10;\end{document}&#10;&#10;" title="IguanaTex Bitmap Display">
            <a:extLst>
              <a:ext uri="{FF2B5EF4-FFF2-40B4-BE49-F238E27FC236}">
                <a16:creationId xmlns:a16="http://schemas.microsoft.com/office/drawing/2014/main" id="{F46231A5-9217-1634-6F7A-BDF20B103C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610597" y="3681775"/>
            <a:ext cx="766441" cy="181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Expected Outcomes</a:t>
            </a:r>
            <a:endParaRPr sz="2000" dirty="0"/>
          </a:p>
        </p:txBody>
      </p:sp>
      <p:pic>
        <p:nvPicPr>
          <p:cNvPr id="9" name="Picture 8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texttt{&#10;https://www.analyticsvidhya.com/blog/2024/02/how- \\ blackbox-ai-can-solve-all-your-coding-problems/}&#10;&#10;\end{document}&#10;&#10;" title="IguanaTex Bitmap Display">
            <a:extLst>
              <a:ext uri="{FF2B5EF4-FFF2-40B4-BE49-F238E27FC236}">
                <a16:creationId xmlns:a16="http://schemas.microsoft.com/office/drawing/2014/main" id="{4B94D3C2-0FB3-D80D-6074-558D812E3A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10400" y="4555848"/>
            <a:ext cx="2071428" cy="142627"/>
          </a:xfrm>
          <a:prstGeom prst="rect">
            <a:avLst/>
          </a:prstGeom>
        </p:spPr>
      </p:pic>
      <p:pic>
        <p:nvPicPr>
          <p:cNvPr id="11" name="Picture 10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0FA430A-4D18-3BAE-907D-2889CB7BD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850" y="1416427"/>
            <a:ext cx="3331619" cy="1872734"/>
          </a:xfrm>
          <a:prstGeom prst="rect">
            <a:avLst/>
          </a:prstGeom>
        </p:spPr>
      </p:pic>
      <p:pic>
        <p:nvPicPr>
          <p:cNvPr id="13" name="Picture 12" descr="A close-up of a leaf&#10;&#10;Description automatically generated">
            <a:extLst>
              <a:ext uri="{FF2B5EF4-FFF2-40B4-BE49-F238E27FC236}">
                <a16:creationId xmlns:a16="http://schemas.microsoft.com/office/drawing/2014/main" id="{BC6542FD-0A1D-B939-F80E-4DC2DCBBD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60" y="1865183"/>
            <a:ext cx="795397" cy="795397"/>
          </a:xfrm>
          <a:prstGeom prst="rect">
            <a:avLst/>
          </a:prstGeom>
        </p:spPr>
      </p:pic>
      <p:pic>
        <p:nvPicPr>
          <p:cNvPr id="15" name="Picture 14" descr="A close-up of a leaf&#10;&#10;Description automatically generated">
            <a:extLst>
              <a:ext uri="{FF2B5EF4-FFF2-40B4-BE49-F238E27FC236}">
                <a16:creationId xmlns:a16="http://schemas.microsoft.com/office/drawing/2014/main" id="{1A02C105-E46A-AA60-EDEC-C386D9D37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779" y="1130077"/>
            <a:ext cx="572700" cy="572700"/>
          </a:xfrm>
          <a:prstGeom prst="rect">
            <a:avLst/>
          </a:prstGeom>
        </p:spPr>
      </p:pic>
      <p:pic>
        <p:nvPicPr>
          <p:cNvPr id="17" name="Picture 16" descr="A close-up of a leaf&#10;&#10;Description automatically generated">
            <a:extLst>
              <a:ext uri="{FF2B5EF4-FFF2-40B4-BE49-F238E27FC236}">
                <a16:creationId xmlns:a16="http://schemas.microsoft.com/office/drawing/2014/main" id="{6BF58E48-36E1-3A34-BC26-BDB2C21A5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7557" y="3047840"/>
            <a:ext cx="651964" cy="651964"/>
          </a:xfrm>
          <a:prstGeom prst="rect">
            <a:avLst/>
          </a:prstGeom>
        </p:spPr>
      </p:pic>
      <p:pic>
        <p:nvPicPr>
          <p:cNvPr id="19" name="Picture 18" descr="A close-up of a leaf&#10;&#10;Description automatically generated">
            <a:extLst>
              <a:ext uri="{FF2B5EF4-FFF2-40B4-BE49-F238E27FC236}">
                <a16:creationId xmlns:a16="http://schemas.microsoft.com/office/drawing/2014/main" id="{324430ED-8DC0-3267-2686-1642AA605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3680" y="3181644"/>
            <a:ext cx="518160" cy="518160"/>
          </a:xfrm>
          <a:prstGeom prst="rect">
            <a:avLst/>
          </a:prstGeom>
        </p:spPr>
      </p:pic>
      <p:pic>
        <p:nvPicPr>
          <p:cNvPr id="21" name="Picture 20" descr="A close-up of a leaf&#10;&#10;Description automatically generated">
            <a:extLst>
              <a:ext uri="{FF2B5EF4-FFF2-40B4-BE49-F238E27FC236}">
                <a16:creationId xmlns:a16="http://schemas.microsoft.com/office/drawing/2014/main" id="{F7EA36AD-698A-2FB1-44AC-0D39106183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5010" y="1130077"/>
            <a:ext cx="572700" cy="5727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D220F2-E3A2-0EAA-1D37-8CBA29F74546}"/>
              </a:ext>
            </a:extLst>
          </p:cNvPr>
          <p:cNvCxnSpPr/>
          <p:nvPr/>
        </p:nvCxnSpPr>
        <p:spPr>
          <a:xfrm>
            <a:off x="2453640" y="2202180"/>
            <a:ext cx="1356360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9A8F40-FCF0-CC58-4EF1-D18325B0258A}"/>
              </a:ext>
            </a:extLst>
          </p:cNvPr>
          <p:cNvCxnSpPr>
            <a:cxnSpLocks/>
          </p:cNvCxnSpPr>
          <p:nvPr/>
        </p:nvCxnSpPr>
        <p:spPr>
          <a:xfrm flipV="1">
            <a:off x="7539384" y="1709974"/>
            <a:ext cx="518160" cy="49504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0D69A3-C4F2-E7EA-8E67-1112151C7615}"/>
              </a:ext>
            </a:extLst>
          </p:cNvPr>
          <p:cNvCxnSpPr>
            <a:cxnSpLocks/>
          </p:cNvCxnSpPr>
          <p:nvPr/>
        </p:nvCxnSpPr>
        <p:spPr>
          <a:xfrm>
            <a:off x="7539384" y="2329839"/>
            <a:ext cx="617220" cy="30778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green!40!black}&#10;&#10;&#10;Healthy&#10;&#10;\end{document}&#10;&#10;" title="IguanaTex Bitmap Display">
            <a:extLst>
              <a:ext uri="{FF2B5EF4-FFF2-40B4-BE49-F238E27FC236}">
                <a16:creationId xmlns:a16="http://schemas.microsoft.com/office/drawing/2014/main" id="{B1D359B7-F83A-3592-5B86-14AA17E7B8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122920" y="1386051"/>
            <a:ext cx="825905" cy="239238"/>
          </a:xfrm>
          <a:prstGeom prst="rect">
            <a:avLst/>
          </a:prstGeom>
        </p:spPr>
      </p:pic>
      <p:pic>
        <p:nvPicPr>
          <p:cNvPr id="35" name="Picture 3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Diseased&#10;&#10;\end{document}&#10;&#10;" title="IguanaTex Bitmap Display">
            <a:extLst>
              <a:ext uri="{FF2B5EF4-FFF2-40B4-BE49-F238E27FC236}">
                <a16:creationId xmlns:a16="http://schemas.microsoft.com/office/drawing/2014/main" id="{BC129E00-396B-F97D-1929-9E920C4469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88935" y="2814327"/>
            <a:ext cx="1017905" cy="1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Datasets</a:t>
            </a:r>
            <a:endParaRPr sz="2000" dirty="0"/>
          </a:p>
        </p:txBody>
      </p:sp>
      <p:sp>
        <p:nvSpPr>
          <p:cNvPr id="92" name="Google Shape;92;p15"/>
          <p:cNvSpPr txBox="1"/>
          <p:nvPr/>
        </p:nvSpPr>
        <p:spPr>
          <a:xfrm>
            <a:off x="417300" y="1198223"/>
            <a:ext cx="8309400" cy="3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742450" y="1784950"/>
            <a:ext cx="2595600" cy="1686250"/>
          </a:xfrm>
          <a:prstGeom prst="rect">
            <a:avLst/>
          </a:prstGeom>
          <a:noFill/>
          <a:ln w="9525" cap="flat" cmpd="sng">
            <a:solidFill>
              <a:srgbClr val="CE11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What is the dataset?         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r>
              <a:rPr lang="en-US" b="0" i="0" dirty="0"/>
              <a:t>Kaggle dataset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r>
              <a:rPr lang="en-US" b="1" dirty="0"/>
              <a:t>87363</a:t>
            </a:r>
            <a:r>
              <a:rPr lang="en-US" dirty="0"/>
              <a:t> images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r>
              <a:rPr lang="en-US" b="1" dirty="0"/>
              <a:t>70295</a:t>
            </a:r>
            <a:r>
              <a:rPr lang="en-US" dirty="0"/>
              <a:t> images for training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r>
              <a:rPr lang="en-US" b="1" dirty="0"/>
              <a:t>17068</a:t>
            </a:r>
            <a:r>
              <a:rPr lang="en-US" dirty="0"/>
              <a:t> images for testing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•"/>
            </a:pPr>
            <a:endParaRPr lang="en-US" dirty="0"/>
          </a:p>
        </p:txBody>
      </p:sp>
      <p:sp>
        <p:nvSpPr>
          <p:cNvPr id="94" name="Google Shape;94;p15"/>
          <p:cNvSpPr txBox="1"/>
          <p:nvPr/>
        </p:nvSpPr>
        <p:spPr>
          <a:xfrm>
            <a:off x="5892450" y="1399774"/>
            <a:ext cx="2702910" cy="2722646"/>
          </a:xfrm>
          <a:prstGeom prst="rect">
            <a:avLst/>
          </a:prstGeom>
          <a:noFill/>
          <a:ln w="9525" cap="flat" cmpd="sng">
            <a:solidFill>
              <a:srgbClr val="CE11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SzPct val="79999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3753100" y="2170125"/>
            <a:ext cx="1911900" cy="9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8102E">
              <a:alpha val="89800"/>
            </a:srgbClr>
          </a:solidFill>
          <a:ln w="9525" cap="flat" cmpd="sng">
            <a:solidFill>
              <a:srgbClr val="CE11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\documentclass{article}&#10;\usepackage[a4paper, marginparwidth=10pt, total={9.5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&#10;&#10;\pagestyle{empty}&#10;&#10;\begin{document}&#10;&#10;\sffamily&#10;\boldmath&#10;\color{violet!60!black}&#10;\color{blue}&#10;&#10;% Long URL with proper grouping&#10;\noindent\url{https://www.kaggle.com/datasets/vipoooool/new-plant-diseases-dataset/data}&#10;&#10;\end{document}&#10;&#10;" title="IguanaTex Bitmap Display">
            <a:extLst>
              <a:ext uri="{FF2B5EF4-FFF2-40B4-BE49-F238E27FC236}">
                <a16:creationId xmlns:a16="http://schemas.microsoft.com/office/drawing/2014/main" id="{CD33EB9A-8412-EBE3-3099-A0875418B6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0500" y="4564746"/>
            <a:ext cx="6855974" cy="133729"/>
          </a:xfrm>
          <a:prstGeom prst="rect">
            <a:avLst/>
          </a:prstGeom>
        </p:spPr>
      </p:pic>
      <p:pic>
        <p:nvPicPr>
          <p:cNvPr id="11" name="Picture 10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enumerate}&#10;\item Data collection&#10;\item Preprocessing&#10;\begin{itemize}&#10;\item Normalization&#10;\item Data augmentation&#10;\end{itemize}&#10;\item Model training&#10;\item Testing&#10;\end{enumerate}&#10;&#10;\end{document}&#10;&#10;" title="IguanaTex Bitmap Display">
            <a:extLst>
              <a:ext uri="{FF2B5EF4-FFF2-40B4-BE49-F238E27FC236}">
                <a16:creationId xmlns:a16="http://schemas.microsoft.com/office/drawing/2014/main" id="{83A4DAEF-30B8-ADD2-8921-B737DC98E0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97017" y="1707357"/>
            <a:ext cx="2104533" cy="1868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7">
            <a:extLst>
              <a:ext uri="{FF2B5EF4-FFF2-40B4-BE49-F238E27FC236}">
                <a16:creationId xmlns:a16="http://schemas.microsoft.com/office/drawing/2014/main" id="{558BB00A-AA27-B7FF-AA7E-C3ED5B5867AD}"/>
              </a:ext>
            </a:extLst>
          </p:cNvPr>
          <p:cNvSpPr txBox="1">
            <a:spLocks/>
          </p:cNvSpPr>
          <p:nvPr/>
        </p:nvSpPr>
        <p:spPr>
          <a:xfrm>
            <a:off x="258450" y="2557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02E"/>
              </a:buClr>
              <a:buSzPts val="2200"/>
              <a:buFont typeface="Open Sans ExtraBold"/>
              <a:buChar char="●"/>
              <a:defRPr sz="2200" b="0" i="0" u="none" strike="noStrike" cap="none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Open Sans ExtraBold"/>
              <a:buNone/>
            </a:pPr>
            <a:r>
              <a:rPr lang="en-US" sz="2400" b="1" dirty="0"/>
              <a:t>CNN: A Convolutional Neural Network Architecture</a:t>
            </a:r>
            <a:endParaRPr lang="en-US" sz="2100" dirty="0"/>
          </a:p>
        </p:txBody>
      </p:sp>
      <p:pic>
        <p:nvPicPr>
          <p:cNvPr id="5" name="Picture 4" descr="A close-up of a leaf&#10;&#10;Description automatically generated">
            <a:extLst>
              <a:ext uri="{FF2B5EF4-FFF2-40B4-BE49-F238E27FC236}">
                <a16:creationId xmlns:a16="http://schemas.microsoft.com/office/drawing/2014/main" id="{33BC3619-C210-FC28-D41E-5ED22D369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459230"/>
            <a:ext cx="1112520" cy="1112520"/>
          </a:xfrm>
          <a:prstGeom prst="rect">
            <a:avLst/>
          </a:prstGeom>
        </p:spPr>
      </p:pic>
      <p:pic>
        <p:nvPicPr>
          <p:cNvPr id="6" name="Picture 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 title="IguanaTex Bitmap Display">
            <a:extLst>
              <a:ext uri="{FF2B5EF4-FFF2-40B4-BE49-F238E27FC236}">
                <a16:creationId xmlns:a16="http://schemas.microsoft.com/office/drawing/2014/main" id="{D1AC43E3-7213-836C-F615-030584E00C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4593" y="2807970"/>
            <a:ext cx="1205333" cy="173714"/>
          </a:xfrm>
          <a:prstGeom prst="rect">
            <a:avLst/>
          </a:prstGeom>
        </p:spPr>
      </p:pic>
      <p:pic>
        <p:nvPicPr>
          <p:cNvPr id="7" name="Picture 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 title="IguanaTex Bitmap Display">
            <a:extLst>
              <a:ext uri="{FF2B5EF4-FFF2-40B4-BE49-F238E27FC236}">
                <a16:creationId xmlns:a16="http://schemas.microsoft.com/office/drawing/2014/main" id="{B468E18A-53B5-F9A9-D1D5-AA22542C2C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7381" y="3893520"/>
            <a:ext cx="476952" cy="190476"/>
          </a:xfrm>
          <a:prstGeom prst="rect">
            <a:avLst/>
          </a:prstGeom>
        </p:spPr>
      </p:pic>
      <p:pic>
        <p:nvPicPr>
          <p:cNvPr id="8" name="Picture 7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 title="IguanaTex Bitmap Display">
            <a:extLst>
              <a:ext uri="{FF2B5EF4-FFF2-40B4-BE49-F238E27FC236}">
                <a16:creationId xmlns:a16="http://schemas.microsoft.com/office/drawing/2014/main" id="{A53798AC-7093-B3EF-0FA5-38535F2AE1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381" y="3223942"/>
            <a:ext cx="426666" cy="190476"/>
          </a:xfrm>
          <a:prstGeom prst="rect">
            <a:avLst/>
          </a:prstGeom>
        </p:spPr>
      </p:pic>
      <p:pic>
        <p:nvPicPr>
          <p:cNvPr id="9" name="Picture 8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 title="IguanaTex Bitmap Display">
            <a:extLst>
              <a:ext uri="{FF2B5EF4-FFF2-40B4-BE49-F238E27FC236}">
                <a16:creationId xmlns:a16="http://schemas.microsoft.com/office/drawing/2014/main" id="{2CFB3E61-D118-1DB3-23CA-83400F581B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0497" y="3559914"/>
            <a:ext cx="673523" cy="19352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E9C3C8-5DD8-BC9C-B97D-48CA3D322CEF}"/>
              </a:ext>
            </a:extLst>
          </p:cNvPr>
          <p:cNvSpPr/>
          <p:nvPr/>
        </p:nvSpPr>
        <p:spPr>
          <a:xfrm>
            <a:off x="1927860" y="1874520"/>
            <a:ext cx="358140" cy="1828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onvolution filter&#10;&#10;Description automatically generated">
            <a:extLst>
              <a:ext uri="{FF2B5EF4-FFF2-40B4-BE49-F238E27FC236}">
                <a16:creationId xmlns:a16="http://schemas.microsoft.com/office/drawing/2014/main" id="{100F1311-91E0-77CE-C783-3D0252F837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0339" y="1296701"/>
            <a:ext cx="1961613" cy="1275049"/>
          </a:xfrm>
          <a:prstGeom prst="rect">
            <a:avLst/>
          </a:prstGeom>
        </p:spPr>
      </p:pic>
      <p:pic>
        <p:nvPicPr>
          <p:cNvPr id="15" name="Picture 1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$3\times3$ convolutional filters \\&#10;8 convolutional layers\\&#10;3 Fully connected layer&#10;\end{document}&#10;&#10;" title="IguanaTex Bitmap Display">
            <a:extLst>
              <a:ext uri="{FF2B5EF4-FFF2-40B4-BE49-F238E27FC236}">
                <a16:creationId xmlns:a16="http://schemas.microsoft.com/office/drawing/2014/main" id="{C3AE344B-B1D7-FC32-0DA1-E5AF7A9B85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76273" y="3346128"/>
            <a:ext cx="1483476" cy="442733"/>
          </a:xfrm>
          <a:prstGeom prst="rect">
            <a:avLst/>
          </a:prstGeom>
        </p:spPr>
      </p:pic>
      <p:pic>
        <p:nvPicPr>
          <p:cNvPr id="14" name="Picture 1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\url{https://www.upgrad.com/blog/basic-cnn-architecture/}&#10;&#10;\end{document}&#10;&#10;" title="IguanaTex Bitmap Display">
            <a:extLst>
              <a:ext uri="{FF2B5EF4-FFF2-40B4-BE49-F238E27FC236}">
                <a16:creationId xmlns:a16="http://schemas.microsoft.com/office/drawing/2014/main" id="{CC59615F-3D57-44C1-0C65-6B31A2FAF8A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6279" y="4563235"/>
            <a:ext cx="4279442" cy="119811"/>
          </a:xfrm>
          <a:prstGeom prst="rect">
            <a:avLst/>
          </a:prstGeom>
        </p:spPr>
      </p:pic>
      <p:pic>
        <p:nvPicPr>
          <p:cNvPr id="16" name="Picture 15" descr="A diagram of 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5026A513-33C9-0601-E2C5-F730170BB2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351" y="1258945"/>
            <a:ext cx="3273007" cy="16167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11700" y="343160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VGG16 : A Convolutional Neural Network Architecture</a:t>
            </a:r>
            <a:endParaRPr sz="2100" dirty="0"/>
          </a:p>
        </p:txBody>
      </p:sp>
      <p:pic>
        <p:nvPicPr>
          <p:cNvPr id="3" name="Picture 2" descr="A close-up of a leaf&#10;&#10;Description automatically generated">
            <a:extLst>
              <a:ext uri="{FF2B5EF4-FFF2-40B4-BE49-F238E27FC236}">
                <a16:creationId xmlns:a16="http://schemas.microsoft.com/office/drawing/2014/main" id="{1F98EADE-AA9F-3F4D-E70C-D5A1A7B2A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1459230"/>
            <a:ext cx="1112520" cy="1112520"/>
          </a:xfrm>
          <a:prstGeom prst="rect">
            <a:avLst/>
          </a:prstGeom>
        </p:spPr>
      </p:pic>
      <p:pic>
        <p:nvPicPr>
          <p:cNvPr id="5" name="Picture 4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 title="IguanaTex Bitmap Display">
            <a:extLst>
              <a:ext uri="{FF2B5EF4-FFF2-40B4-BE49-F238E27FC236}">
                <a16:creationId xmlns:a16="http://schemas.microsoft.com/office/drawing/2014/main" id="{C092553E-3CCC-1C30-3D88-03AEE48AF2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4593" y="2807970"/>
            <a:ext cx="1205333" cy="173714"/>
          </a:xfrm>
          <a:prstGeom prst="rect">
            <a:avLst/>
          </a:prstGeom>
        </p:spPr>
      </p:pic>
      <p:pic>
        <p:nvPicPr>
          <p:cNvPr id="7" name="Picture 6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 title="IguanaTex Bitmap Display">
            <a:extLst>
              <a:ext uri="{FF2B5EF4-FFF2-40B4-BE49-F238E27FC236}">
                <a16:creationId xmlns:a16="http://schemas.microsoft.com/office/drawing/2014/main" id="{322608B0-DBF7-84B0-4DAD-3352BC222B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381" y="3893520"/>
            <a:ext cx="476952" cy="190476"/>
          </a:xfrm>
          <a:prstGeom prst="rect">
            <a:avLst/>
          </a:prstGeom>
        </p:spPr>
      </p:pic>
      <p:pic>
        <p:nvPicPr>
          <p:cNvPr id="10" name="Picture 9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 title="IguanaTex Bitmap Display">
            <a:extLst>
              <a:ext uri="{FF2B5EF4-FFF2-40B4-BE49-F238E27FC236}">
                <a16:creationId xmlns:a16="http://schemas.microsoft.com/office/drawing/2014/main" id="{DB0C10B5-6076-0416-4CD8-E04A8C1537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7381" y="3223942"/>
            <a:ext cx="426666" cy="190476"/>
          </a:xfrm>
          <a:prstGeom prst="rect">
            <a:avLst/>
          </a:prstGeom>
        </p:spPr>
      </p:pic>
      <p:pic>
        <p:nvPicPr>
          <p:cNvPr id="13" name="Picture 12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 title="IguanaTex Bitmap Display">
            <a:extLst>
              <a:ext uri="{FF2B5EF4-FFF2-40B4-BE49-F238E27FC236}">
                <a16:creationId xmlns:a16="http://schemas.microsoft.com/office/drawing/2014/main" id="{A87CBF46-8578-9AEB-BC3E-E1DE23007B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0497" y="3559914"/>
            <a:ext cx="673523" cy="193524"/>
          </a:xfrm>
          <a:prstGeom prst="rect">
            <a:avLst/>
          </a:prstGeom>
        </p:spPr>
      </p:pic>
      <p:pic>
        <p:nvPicPr>
          <p:cNvPr id="16" name="Picture 15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% Long URL with proper grouping&#10;\noindent\texttt{&#10;https://towardsdatascience.com/simple-introduction-to-convolutional-neural-networks-cdf8d3077bac&#10;}&#10;&#10;\end{document}&#10;&#10;" title="IguanaTex Bitmap Display">
            <a:extLst>
              <a:ext uri="{FF2B5EF4-FFF2-40B4-BE49-F238E27FC236}">
                <a16:creationId xmlns:a16="http://schemas.microsoft.com/office/drawing/2014/main" id="{59D551A7-8B0E-CFB3-145C-7E2BF34C52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" y="4422557"/>
            <a:ext cx="5552547" cy="82605"/>
          </a:xfrm>
          <a:prstGeom prst="rect">
            <a:avLst/>
          </a:prstGeom>
        </p:spPr>
      </p:pic>
      <p:pic>
        <p:nvPicPr>
          <p:cNvPr id="18" name="Picture 17" descr="A diagram of a convolution filter&#10;&#10;Description automatically generated">
            <a:extLst>
              <a:ext uri="{FF2B5EF4-FFF2-40B4-BE49-F238E27FC236}">
                <a16:creationId xmlns:a16="http://schemas.microsoft.com/office/drawing/2014/main" id="{095FDEEF-4C41-F2CF-C1A6-FC8D0BCA65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20339" y="1296701"/>
            <a:ext cx="1961613" cy="127504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152CA4-5AE0-2701-6AEE-8B192352A569}"/>
              </a:ext>
            </a:extLst>
          </p:cNvPr>
          <p:cNvSpPr/>
          <p:nvPr/>
        </p:nvSpPr>
        <p:spPr>
          <a:xfrm>
            <a:off x="1927860" y="1874520"/>
            <a:ext cx="358140" cy="1828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$3\times3$ convolutional filters \\&#10;13 convolutional layers\\&#10;3 Fully connected layers&#10;\end{document}&#10;&#10;" title="IguanaTex Bitmap Display">
            <a:extLst>
              <a:ext uri="{FF2B5EF4-FFF2-40B4-BE49-F238E27FC236}">
                <a16:creationId xmlns:a16="http://schemas.microsoft.com/office/drawing/2014/main" id="{B4D6A95E-5C2F-A0E2-7A1E-18A58636F9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776273" y="3346128"/>
            <a:ext cx="1483475" cy="442733"/>
          </a:xfrm>
          <a:prstGeom prst="rect">
            <a:avLst/>
          </a:prstGeom>
        </p:spPr>
      </p:pic>
      <p:pic>
        <p:nvPicPr>
          <p:cNvPr id="24" name="Picture 23" descr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% Long URL with proper grouping&#10;\noindent\texttt{&#10;https://pub.towardsai.net/the-architecture-and-implementation-of-vgg-16-b050e5a5920b&#10;}&#10;&#10;\end{document}&#10;&#10;" title="IguanaTex Bitmap Display">
            <a:extLst>
              <a:ext uri="{FF2B5EF4-FFF2-40B4-BE49-F238E27FC236}">
                <a16:creationId xmlns:a16="http://schemas.microsoft.com/office/drawing/2014/main" id="{A4DCBFB2-0136-7334-87AF-10D51922B80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-1" y="4608554"/>
            <a:ext cx="4857388" cy="82605"/>
          </a:xfrm>
          <a:prstGeom prst="rect">
            <a:avLst/>
          </a:prstGeom>
        </p:spPr>
      </p:pic>
      <p:pic>
        <p:nvPicPr>
          <p:cNvPr id="26" name="Picture 25" descr="A diagram of a graph&#10;&#10;Description automatically generated">
            <a:extLst>
              <a:ext uri="{FF2B5EF4-FFF2-40B4-BE49-F238E27FC236}">
                <a16:creationId xmlns:a16="http://schemas.microsoft.com/office/drawing/2014/main" id="{C792DE08-6045-E48C-AB90-BC12722428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30649" y="1093201"/>
            <a:ext cx="3546270" cy="22529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7.4541"/>
  <p:tag name="ORIGINALWIDTH" val="2818.89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[hidelinks]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\pagestyle{empty}&#10;\begin{document}&#10;\sffamily&#10;\boldmath&#10;\begin{itemize}&#10;\item Major threat $\rightarrow$ Food security \&amp; global agriculture&#10;\item Huge economic loss&#10;\end{itemize}&#10;\end{document}"/>
  <p:tag name="IGUANATEXSIZE" val="20"/>
  <p:tag name="IGUANATEXCURSOR" val="86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934.3832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Machine learning&#10;&#10;\end{document}&#10;&#10;"/>
  <p:tag name="IGUANATEXSIZE" val="20"/>
  <p:tag name="IGUANATEXCURSOR" val="94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2672.66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Deep Convolutional Neural Network (Deep CNN)&#10;&#10;\end{document}&#10;&#10;"/>
  <p:tag name="IGUANATEXSIZE" val="20"/>
  <p:tag name="IGUANATEXCURSOR" val="97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257.2179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CNN}&#10;&#10;\end{document}&#10;&#10;"/>
  <p:tag name="IGUANATEXSIZE" val="20"/>
  <p:tag name="IGUANATEXCURSOR" val="94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414.6982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ResNet}&#10;&#10;\end{document}&#10;&#10;"/>
  <p:tag name="IGUANATEXSIZE" val="20"/>
  <p:tag name="IGUANATEXCURSOR" val="94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402.6997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violet}&#10;&#10;\textbf{VGG16}&#10;&#10;\end{document}&#10;&#10;"/>
  <p:tag name="IGUANATEXSIZE" val="20"/>
  <p:tag name="IGUANATEXCURSOR" val="943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724.784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texttt{&#10;https://www.analyticsvidhya.com/blog/2024/02/how- \\ blackbox-ai-can-solve-all-your-coding-problems/}&#10;&#10;\end{document}&#10;&#10;"/>
  <p:tag name="IGUANATEXSIZE" val="20"/>
  <p:tag name="IGUANATEXCURSOR" val="1031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406.4492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green!40!black}&#10;&#10;&#10;Healthy&#10;&#10;\end{document}&#10;&#10;"/>
  <p:tag name="IGUANATEXSIZE" val="20"/>
  <p:tag name="IGUANATEXCURSOR" val="913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500.9374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Diseased&#10;&#10;\end{document}&#10;&#10;"/>
  <p:tag name="IGUANATEXSIZE" val="20"/>
  <p:tag name="IGUANATEXCURSOR" val="935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5459.318"/>
  <p:tag name="LATEXADDIN" val="\documentclass{article}&#10;\usepackage[a4paper, marginparwidth=10pt, total={9.5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&#10;&#10;\pagestyle{empty}&#10;&#10;\begin{document}&#10;&#10;\sffamily&#10;\boldmath&#10;\color{violet!60!black}&#10;\color{blue}&#10;&#10;% Long URL with proper grouping&#10;\noindent\url{https://www.kaggle.com/datasets/vipoooool/new-plant-diseases-dataset/data}&#10;&#10;\end{document}&#10;&#10;"/>
  <p:tag name="IGUANATEXSIZE" val="14"/>
  <p:tag name="IGUANATEXCURSOR" val="783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3.836"/>
  <p:tag name="ORIGINALWIDTH" val="1479.56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enumerate}&#10;\item Data collection&#10;\item Preprocessing&#10;\begin{itemize}&#10;\item Normalization&#10;\item Data augmentation&#10;\end{itemize}&#10;\item Model training&#10;\item Testing&#10;\end{enumerate}&#10;&#10;\end{document}&#10;&#10;"/>
  <p:tag name="IGUANATEXSIZE" val="14"/>
  <p:tag name="IGUANATEXCURSOR" val="1096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475.440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[hidelinks]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\pagestyle{empty}&#10;\begin{document}&#10;\sffamily&#10;\boldmath&#10;\color{blue!80!green}&#10;\noindent Australia &#10;\end{document}"/>
  <p:tag name="IGUANATEXSIZE" val="20"/>
  <p:tag name="IGUANATEXCURSOR" val="823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93.175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/>
  <p:tag name="IGUANATEXSIZE" val="20"/>
  <p:tag name="IGUANATEXCURSOR" val="94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34.720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/>
  <p:tag name="IGUANATEXSIZE" val="20"/>
  <p:tag name="IGUANATEXCURSOR" val="93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09.973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/>
  <p:tag name="IGUANATEXSIZE" val="20"/>
  <p:tag name="IGUANATEXCURSOR" val="930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331.458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/>
  <p:tag name="IGUANATEXSIZE" val="20"/>
  <p:tag name="IGUANATEXCURSOR" val="93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397.07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$3\times3$ convolutional filters \\&#10;8 convolutional layers\\&#10;3 Fully connected layer&#10;\end{document}&#10;&#10;"/>
  <p:tag name="IGUANATEXSIZE" val="20"/>
  <p:tag name="IGUANATEXCURSOR" val="1001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803.524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\url{https://www.upgrad.com/blog/basic-cnn-architecture/}&#10;&#10;\end{document}&#10;&#10;"/>
  <p:tag name="IGUANATEXSIZE" val="20"/>
  <p:tag name="IGUANATEXCURSOR" val="73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93.175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/>
  <p:tag name="IGUANATEXSIZE" val="20"/>
  <p:tag name="IGUANATEXCURSOR" val="94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34.720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/>
  <p:tag name="IGUANATEXSIZE" val="20"/>
  <p:tag name="IGUANATEXCURSOR" val="93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09.973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/>
  <p:tag name="IGUANATEXSIZE" val="20"/>
  <p:tag name="IGUANATEXCURSOR" val="930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331.458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/>
  <p:tag name="IGUANATEXSIZE" val="20"/>
  <p:tag name="IGUANATEXCURSOR" val="93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5.6993"/>
  <p:tag name="ORIGINALWIDTH" val="5283.839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texttt{&#10;https://www.news.com.au/lifestyle/food/eat/ \\devastating-virus-appears-in-australia-and-could-decimate-tomato-crops/ \\&#10;news-story/412dd04d16819b5bb3864d931f2ed98c?utm\_source=chatgpt.com&#10;}&#10;&#10;\end{document}&#10;&#10;"/>
  <p:tag name="IGUANATEXSIZE" val="20"/>
  <p:tag name="IGUANATEXCURSOR" val="102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7157.85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% Long URL with proper grouping&#10;\noindent\texttt{&#10;https://towardsdatascience.com/simple-introduction-to-convolutional-neural-networks-cdf8d3077bac&#10;}&#10;&#10;\end{document}&#10;&#10;"/>
  <p:tag name="IGUANATEXSIZE" val="20"/>
  <p:tag name="IGUANATEXCURSOR" val="73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397.07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$3\times3$ convolutional filters \\&#10;13 convolutional layers\\&#10;3 Fully connected layers&#10;\end{document}&#10;&#10;"/>
  <p:tag name="IGUANATEXSIZE" val="20"/>
  <p:tag name="IGUANATEXCURSOR" val="102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6261.717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% Long URL with proper grouping&#10;\noindent\texttt{&#10;https://pub.towardsai.net/the-architecture-and-implementation-of-vgg-16-b050e5a5920b&#10;}&#10;&#10;\end{document}&#10;&#10;"/>
  <p:tag name="IGUANATEXSIZE" val="20"/>
  <p:tag name="IGUANATEXCURSOR" val="96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93.175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$224\times224$&#10;&#10;\end{document}&#10;&#10;"/>
  <p:tag name="IGUANATEXSIZE" val="20"/>
  <p:tag name="IGUANATEXCURSOR" val="94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34.720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Blue&#10;&#10;\end{document}&#10;&#10;"/>
  <p:tag name="IGUANATEXSIZE" val="20"/>
  <p:tag name="IGUANATEXCURSOR" val="93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3827"/>
  <p:tag name="ORIGINALWIDTH" val="209.973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Red&#10;&#10;\end{document}&#10;&#10;"/>
  <p:tag name="IGUANATEXSIZE" val="20"/>
  <p:tag name="IGUANATEXCURSOR" val="930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331.4586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green}&#10;&#10;Green&#10;&#10;\end{document}&#10;&#10;"/>
  <p:tag name="IGUANATEXSIZE" val="20"/>
  <p:tag name="IGUANATEXCURSOR" val="93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.607"/>
  <p:tag name="ORIGINALWIDTH" val="2893.13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ack}&#10;\noindent 1 convolutional layer at the beginning\\&#10;48 convolutional layers divided into bottleneck blocks\\&#10;1 Fully connected layer \\&#10;\\&#10;Bottleneck block: \\&#10;$1\times1$ convolution to reduce dimensions\\&#10;$3\times3$ convolution to extract features\\&#10;$1\times1$ convolution to restore dimensions&#10;\end{document}&#10;&#10;"/>
  <p:tag name="IGUANATEXSIZE" val="20"/>
  <p:tag name="IGUANATEXCURSOR" val="122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5010.874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&#10;\pagestyle{empty}&#10;&#10;\begin{document}&#10;&#10;\sffamily&#10;\boldmath&#10;\color{violet!60!black}&#10;\color{blue}&#10;&#10;\url{https://towardsdatascience.com/the-annotated-resnet-50-a6c536034758}&#10;&#10;\end{document}&#10;&#10;"/>
  <p:tag name="IGUANATEXSIZE" val="20"/>
  <p:tag name="IGUANATEXCURSOR" val="73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5.598"/>
  <p:tag name="ORIGINALWIDTH" val="2573.67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CNN}&#10;\begin{tabular}{|c|c|}&#10;\hline&#10;\textbf{Metric Category} &amp; \textbf{Metric and Value} \\ \hline&#10;\multirow{4}{*}{Primary Metrics} &#10;    &amp; F1-Score: 0.986 \\ \cline{2-2} &#10;    &amp; Precision: 0.996 \\ \cline{2-2} &#10;    &amp; Recall: 0.976 \\ \cline{2-2} &#10;    &amp; AUC-PR: 0.986 \\ \hline&#10;\multirow{3}{*}{Secondary Metrics} &#10;    &amp; Specificity: 0.992 \\ \cline{2-2} &#10;    &amp; G-Mean: 0.984 \\ \cline{2-2} &#10;    &amp; Balanced Accuracy: 0.984 \\ \hline&#10;\end{tabular}&#10;\label{metrics1}&#10;\end{table}&#10;\end{document}&#10;&#10;"/>
  <p:tag name="IGUANATEXSIZE" val="20"/>
  <p:tag name="IGUANATEXCURSOR" val="95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1271.841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blue!80!green}&#10;&#10;&#10;\noindent Central America (2012)&#10;&#10;\end{document}&#10;&#10;"/>
  <p:tag name="IGUANATEXSIZE" val="20"/>
  <p:tag name="IGUANATEXCURSOR" val="912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5.598"/>
  <p:tag name="ORIGINALWIDTH" val="2573.67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VGG16}&#10;\begin{tabular}{|c|c|}&#10;\hline&#10;\textbf{Metric Category} &amp; \textbf{Metric and Value} \\ \hline&#10;\multirow{4}{*}{Primary Metrics} &#10;    &amp; F1-Score: 0.986 \\ \cline{2-2} &#10;    &amp; Precision: 0.993 \\ \cline{2-2} &#10;    &amp; Recall: 0.980 \\ \cline{2-2} &#10;    &amp; AUC-PR: 0.986 \\ \hline&#10;\multirow{3}{*}{Secondary Metrics} &#10;    &amp; Specificity: 0.985 \\ \cline{2-2} &#10;    &amp; G-Mean: 0.982 \\ \cline{2-2} &#10;    &amp; Balanced Accuracy: 0.982 \\ \hline&#10;\end{tabular}&#10;\label{metrics}&#10;\end{table}&#10;&#10;&#10;\end{document}&#10;&#10;"/>
  <p:tag name="IGUANATEXSIZE" val="20"/>
  <p:tag name="IGUANATEXCURSOR" val="95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5.598"/>
  <p:tag name="ORIGINALWIDTH" val="2573.678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Evaluation Metrics for ResNet50}&#10;\begin{tabular}{|c|c|}&#10;\hline&#10;\textbf{Metric Category} &amp; \textbf{Metric and Value} \\ \hline&#10;\multirow{4}{*}{Primary Metrics} &#10;    &amp; F1-Score: 0.999 \\ \cline{2-2} &#10;    &amp; Precision: 0.999 \\ \cline{2-2} &#10;    &amp; Recall: 0.998 \\ \cline{2-2} &#10;    &amp; AUC-PR: 0.999 \\ \hline&#10;\multirow{3}{*}{Secondary Metrics} &#10;    &amp; Specificity: 0.999 \\ \cline{2-2} &#10;    &amp; G-Mean: 0.998 \\ \cline{2-2} &#10;    &amp; Balanced Accuracy: 0.998 \\ \hline&#10;\end{tabular}&#10;\label{metrics_ResNet}&#10;\end{table}&#10;&#10;\end{document}&#10;&#10;"/>
  <p:tag name="IGUANATEXSIZE" val="20"/>
  <p:tag name="IGUANATEXCURSOR" val="95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4.927"/>
  <p:tag name="ORIGINALWIDTH" val="5416.573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Weights and reasoning for metrics based on prioritization of False Positives and False Negatives}&#10;\label{reasoning_table}&#10;\begin{tabular}{|l|p{10cm}|c|}&#10;\hline&#10;\textbf{Metric} &amp; \textbf{Reasoning} &amp; \textbf{Weight} \\ \hline&#10;\textbf{Recall} &amp; \textbf{Highest priority} to minimize False Negatives (Diseased classified as Healthy), ensuring all Diseased cases are correctly identified. &amp; \textbf{0.40} \\ \hline&#10;\textbf{Precision} &amp; \textbf{Second priority} to minimize False Positives (Healthy classified as Diseased), ensuring that Healthy cases are not unnecessarily classified as Diseased. &amp; \textbf{0.25} \\ \hline&#10;\textbf{F1-Score} &amp; Balances Precision and Recall, ensuring a robust measure of the model's ability to handle both types of misclassifications. &amp; \textbf{0.22} \\ \hline&#10;\textbf{Specificity} &amp; Ensures Healthy cases are correctly classified (True Negatives), reflecting the model's ability to avoid unnecessary concern for Healthy individuals. &amp; \textbf{0.05} \\ \hline&#10;\textbf{AUC-PR} &amp; Highlights the trade-off between Precision and Recall, providing insight into how the model handles imbalanced data. &amp; \textbf{0.05} \\ \hline&#10;\textbf{G-Mean} &amp; Balances Sensitivity (Recall) and Specificity, ensuring consistent performance across both classes. &amp; \textbf{0.02} \\ \hline&#10;\textbf{Balanced Accuracy} &amp; Averages Sensitivity (Recall) and Specificity for an overall measure, though less critical in this context. &amp; \textbf{0.01} \\ \hline&#10;\end{tabular}&#10;\end{table}&#10;&#10;\end{document}&#10;&#10;"/>
  <p:tag name="IGUANATEXSIZE" val="20"/>
  <p:tag name="IGUANATEXCURSOR" val="95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0.6449"/>
  <p:tag name="ORIGINALWIDTH" val="3034.121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Architectures arranged in the decreasing order of DFIs&#10;\begin{enumerate}&#10;&#10;\item ResNet50&#10;\item VGG16&#10;\item CNN&#10;\end{enumerate}&#10;&#10;\end{document}&#10;&#10;"/>
  <p:tag name="IGUANATEXSIZE" val="20"/>
  <p:tag name="IGUANATEXCURSOR" val="103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86.23921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green!30!black}&#10;\ding{51}&#10;&#10;\end{document}&#10;&#10;"/>
  <p:tag name="IGUANATEXSIZE" val="20"/>
  <p:tag name="IGUANATEXCURSOR" val="904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2.4222"/>
  <p:tag name="ORIGINALWIDTH" val="1329.584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\begin{table}[h!]&#10;\centering&#10;%\caption{Comparison of Architectures and Depth of Feature Inference (DFI)}&#10;\begin{tabular}{|c|c|}&#10;\hline&#10;\textbf{Architecture} &amp; \textbf{DFI} \\ \hline&#10;CNN                   &amp;  0.9848               \\ \hline&#10;VGG16                 &amp; 0.9851                    \\ \hline&#10;ResNet50              &amp;    0.9988               \\ \hline&#10;\end{tabular}&#10;\label{architecture_dfi}&#10;\end{table}&#10;&#10;\end{document}&#10;&#10;"/>
  <p:tag name="IGUANATEXSIZE" val="20"/>
  <p:tag name="IGUANATEXCURSOR" val="125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3811"/>
  <p:tag name="ORIGINALWIDTH" val="834.6457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brown!80!black}&#10;&#10;&#10;\noindent Coffee leaf rust&#10;&#10;\end{document}&#10;&#10;"/>
  <p:tag name="IGUANATEXSIZE" val="20"/>
  <p:tag name="IGUANATEXCURSOR" val="929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4.803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% Long URL with proper grouping&#10;\noindent\url{&#10;https://en.wikipedia.org/wiki/Hemileia_vastatrix}&#10;&#10;\end{document}&#10;&#10;"/>
  <p:tag name="IGUANATEXSIZE" val="20"/>
  <p:tag name="IGUANATEXCURSOR" val="973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54.7431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?&#10;&#10;\end{document}&#10;&#10;"/>
  <p:tag name="IGUANATEXSIZE" val="20"/>
  <p:tag name="IGUANATEXCURSOR" val="92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1283.839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blue}&#10;&#10;Identify diseased plants&#10;&#10;\end{document}&#10;&#10;"/>
  <p:tag name="IGUANATEXSIZE" val="20"/>
  <p:tag name="IGUANATEXCURSOR" val="925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54.74315"/>
  <p:tag name="LATEXADDIN" val="\documentclass{article}&#10;\usepackage[a4paper, marginparwidth=10pt, total={9cm, 14cm}]{geometry}&#10;\usepackage[english]{babel}&#10;\usepackage{pifont}&#10;\newcommand{\cmark}{\ding{51}}%&#10;\newcommand{\xmark}{\ding{55}}%&#10;\usepackage{amsmath,amsthm}&#10;\usepackage{amsfonts}&#10;\usepackage{amssymb}&#10;\usepackage{float}&#10;\usepackage{times}&#10;\usepackage{placeins}&#10;\usepackage{accents}&#10;\usepackage{graphics}&#10;\usepackage{epstopdf}&#10;\usepackage{enumitem}&#10;\usepackage{graphicx}&#10;\usepackage{bm}&#10;\usepackage{hyperref}&#10;\usepackage{array}&#10;\usepackage{booktabs, etoolbox}&#10;\usepackage{amsbsy}&#10;\usepackage{geometry}&#10;\usepackage{upgreek}&#10;\usepackage{tabularx}&#10;\usepackage{multirow}&#10;\usepackage[table]{xcolor}&#10;\usepackage{color}&#10;\usepackage{xcolor}&#10;\usepackage[titles]{tocloft}&#10;&#10;% Allow URLs to break into multiple lines&#10;\usepackage{breakurl}&#10;\hypersetup{breaklinks=true}&#10;&#10;\pagestyle{empty}&#10;&#10;\begin{document}&#10;&#10;\sffamily&#10;\boldmath&#10;\color{violet!60!black}&#10;\color{red}&#10;&#10;?&#10;&#10;\end{document}&#10;&#10;"/>
  <p:tag name="IGUANATEXSIZE" val="20"/>
  <p:tag name="IGUANATEXCURSOR" val="928"/>
  <p:tag name="TRANSPARENCY" val="True"/>
  <p:tag name="LATEXENGINEID" val="0"/>
  <p:tag name="TEMPFOLDER" val="c:\temp\"/>
  <p:tag name="LATEXFORMHEIGHT" val="427"/>
  <p:tag name="LATEXFORMWIDTH" val="513"/>
  <p:tag name="LATEXFORMWRAP" val="True"/>
  <p:tag name="BITMAPVECTOR" val="0"/>
</p:tagLst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142</Words>
  <Application>Microsoft Macintosh PowerPoint</Application>
  <PresentationFormat>On-screen Show (16:9)</PresentationFormat>
  <Paragraphs>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Open Sans ExtraBold</vt:lpstr>
      <vt:lpstr>Open Sans Light</vt:lpstr>
      <vt:lpstr>Oswald</vt:lpstr>
      <vt:lpstr>Times</vt:lpstr>
      <vt:lpstr>Montserrat</vt:lpstr>
      <vt:lpstr>Open Sans</vt:lpstr>
      <vt:lpstr>PowerPoint</vt:lpstr>
      <vt:lpstr>PowerPoint Presentation</vt:lpstr>
      <vt:lpstr>PowerPoint Presentation</vt:lpstr>
      <vt:lpstr>Contents</vt:lpstr>
      <vt:lpstr>Introduction</vt:lpstr>
      <vt:lpstr>Problem Statement</vt:lpstr>
      <vt:lpstr>Expected Outcomes</vt:lpstr>
      <vt:lpstr>Datasets</vt:lpstr>
      <vt:lpstr>PowerPoint Presentation</vt:lpstr>
      <vt:lpstr>VGG16 : A Convolutional Neural Network Architecture</vt:lpstr>
      <vt:lpstr>PowerPoint Presentation</vt:lpstr>
      <vt:lpstr>PowerPoint Presentation</vt:lpstr>
      <vt:lpstr>Results: VGG16</vt:lpstr>
      <vt:lpstr>PowerPoint Presentation</vt:lpstr>
      <vt:lpstr>Decision Factor Index</vt:lpstr>
      <vt:lpstr>Conclusion</vt:lpstr>
      <vt:lpstr>Thank you!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Shastri, Ravi [CCE E]</dc:creator>
  <cp:lastModifiedBy>Rafi, Mohammed Musthafa [COM S]</cp:lastModifiedBy>
  <cp:revision>37</cp:revision>
  <dcterms:modified xsi:type="dcterms:W3CDTF">2024-12-12T19:12:12Z</dcterms:modified>
</cp:coreProperties>
</file>